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0" r:id="rId4"/>
    <p:sldId id="257" r:id="rId5"/>
    <p:sldId id="264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65" r:id="rId14"/>
    <p:sldId id="267" r:id="rId15"/>
    <p:sldId id="268" r:id="rId16"/>
    <p:sldId id="269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77" autoAdjust="0"/>
    <p:restoredTop sz="94660"/>
  </p:normalViewPr>
  <p:slideViewPr>
    <p:cSldViewPr>
      <p:cViewPr>
        <p:scale>
          <a:sx n="68" d="100"/>
          <a:sy n="68" d="100"/>
        </p:scale>
        <p:origin x="-121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F9906-D258-4D56-AF27-62D402BC0AAD}" type="datetimeFigureOut">
              <a:rPr lang="en-US" smtClean="0"/>
              <a:pPr/>
              <a:t>3/14/2008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8AB6F-E0C5-48CA-B201-282D30C64D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3117"/>
            <a:ext cx="9144000" cy="4500594"/>
          </a:xfrm>
        </p:spPr>
        <p:txBody>
          <a:bodyPr>
            <a:normAutofit/>
          </a:bodyPr>
          <a:lstStyle/>
          <a:p>
            <a:r>
              <a:rPr lang="en-CA" dirty="0" err="1" smtClean="0">
                <a:solidFill>
                  <a:schemeClr val="bg1"/>
                </a:solidFill>
                <a:latin typeface="Eras Demi ITC" pitchFamily="34" charset="0"/>
              </a:rPr>
              <a:t>Vyaches</a:t>
            </a:r>
            <a:r>
              <a:rPr lang="en-CA" dirty="0" err="1" smtClean="0">
                <a:solidFill>
                  <a:schemeClr val="bg1"/>
                </a:solidFill>
                <a:latin typeface="Eras Demi ITC" pitchFamily="34" charset="0"/>
              </a:rPr>
              <a:t>lav</a:t>
            </a:r>
            <a: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  <a:t> (</a:t>
            </a:r>
            <a:r>
              <a:rPr lang="en-CA" dirty="0" err="1" smtClean="0">
                <a:solidFill>
                  <a:schemeClr val="bg1"/>
                </a:solidFill>
                <a:latin typeface="Eras Demi ITC" pitchFamily="34" charset="0"/>
              </a:rPr>
              <a:t>Slava</a:t>
            </a:r>
            <a: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  <a:t>) </a:t>
            </a:r>
            <a:r>
              <a:rPr lang="en-CA" dirty="0" err="1" smtClean="0">
                <a:solidFill>
                  <a:schemeClr val="bg1"/>
                </a:solidFill>
                <a:latin typeface="Eras Demi ITC" pitchFamily="34" charset="0"/>
              </a:rPr>
              <a:t>Gutyr</a:t>
            </a:r>
            <a: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  <a:t/>
            </a:r>
            <a:b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</a:br>
            <a:r>
              <a:rPr lang="en-CA" sz="3600" i="1" dirty="0" smtClean="0">
                <a:solidFill>
                  <a:schemeClr val="bg1"/>
                </a:solidFill>
                <a:latin typeface="Eras Demi ITC" pitchFamily="34" charset="0"/>
              </a:rPr>
              <a:t>Team </a:t>
            </a:r>
            <a:r>
              <a:rPr lang="en-CA" sz="3600" i="1" dirty="0" smtClean="0">
                <a:solidFill>
                  <a:schemeClr val="bg1"/>
                </a:solidFill>
                <a:latin typeface="Eras Demi ITC" pitchFamily="34" charset="0"/>
              </a:rPr>
              <a:t>Captain</a:t>
            </a:r>
            <a: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  <a:t/>
            </a:r>
            <a:b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</a:br>
            <a:r>
              <a:rPr lang="en-CA" dirty="0">
                <a:solidFill>
                  <a:schemeClr val="bg1"/>
                </a:solidFill>
                <a:latin typeface="Eras Demi ITC" pitchFamily="34" charset="0"/>
              </a:rPr>
              <a:t/>
            </a:r>
            <a:br>
              <a:rPr lang="en-CA" dirty="0">
                <a:solidFill>
                  <a:schemeClr val="bg1"/>
                </a:solidFill>
                <a:latin typeface="Eras Demi ITC" pitchFamily="34" charset="0"/>
              </a:rPr>
            </a:br>
            <a:r>
              <a:rPr lang="en-CA" dirty="0" smtClean="0">
                <a:solidFill>
                  <a:schemeClr val="bg1"/>
                </a:solidFill>
                <a:latin typeface="Eras Demi ITC" pitchFamily="34" charset="0"/>
              </a:rPr>
              <a:t>Eric Stevens</a:t>
            </a:r>
            <a:r>
              <a:rPr lang="en-CA" sz="3600" i="1" dirty="0" smtClean="0">
                <a:solidFill>
                  <a:schemeClr val="bg1"/>
                </a:solidFill>
                <a:latin typeface="Eras Demi ITC" pitchFamily="34" charset="0"/>
              </a:rPr>
              <a:t/>
            </a:r>
            <a:br>
              <a:rPr lang="en-CA" sz="3600" i="1" dirty="0" smtClean="0">
                <a:solidFill>
                  <a:schemeClr val="bg1"/>
                </a:solidFill>
                <a:latin typeface="Eras Demi ITC" pitchFamily="34" charset="0"/>
              </a:rPr>
            </a:br>
            <a:r>
              <a:rPr lang="en-CA" sz="3600" i="1" dirty="0" smtClean="0">
                <a:solidFill>
                  <a:schemeClr val="bg1"/>
                </a:solidFill>
                <a:latin typeface="Eras Demi ITC" pitchFamily="34" charset="0"/>
              </a:rPr>
              <a:t>Assistant Captain</a:t>
            </a:r>
            <a:endParaRPr lang="en-US" sz="3600" i="1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390"/>
            <a:ext cx="9144000" cy="10186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Tim Hossain\Pictures\Formula Student 2007\Slava Picture 011.jpg"/>
          <p:cNvPicPr>
            <a:picLocks noChangeAspect="1" noChangeArrowheads="1"/>
          </p:cNvPicPr>
          <p:nvPr/>
        </p:nvPicPr>
        <p:blipFill>
          <a:blip r:embed="rId2" cstate="print"/>
          <a:srcRect r="13954"/>
          <a:stretch>
            <a:fillRect/>
          </a:stretch>
        </p:blipFill>
        <p:spPr bwMode="auto">
          <a:xfrm>
            <a:off x="1214415" y="17281"/>
            <a:ext cx="7929585" cy="6912181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785918" y="0"/>
            <a:ext cx="6786642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Testing the Car</a:t>
            </a:r>
            <a:endParaRPr lang="en-US" sz="50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357950" y="4786322"/>
            <a:ext cx="2571768" cy="207167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CA" sz="2600" dirty="0" smtClean="0">
                <a:solidFill>
                  <a:schemeClr val="tx1"/>
                </a:solidFill>
                <a:latin typeface="Eras Demi ITC" pitchFamily="34" charset="0"/>
              </a:rPr>
              <a:t>The car must be completely tested before a race, this includes driver training and car setup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im Hossain\Pictures\Random\06_Pocono_Jeff_Gordon_Pits__IMG_0227.jpg"/>
          <p:cNvPicPr>
            <a:picLocks noChangeAspect="1" noChangeArrowheads="1"/>
          </p:cNvPicPr>
          <p:nvPr/>
        </p:nvPicPr>
        <p:blipFill>
          <a:blip r:embed="rId2"/>
          <a:srcRect r="21528"/>
          <a:stretch>
            <a:fillRect/>
          </a:stretch>
        </p:blipFill>
        <p:spPr bwMode="auto">
          <a:xfrm>
            <a:off x="1071570" y="-1"/>
            <a:ext cx="8072430" cy="6858027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571604" y="71390"/>
            <a:ext cx="6786642" cy="57152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2008 Formula SAE</a:t>
            </a:r>
            <a:endParaRPr lang="en-US" sz="5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71604" y="642918"/>
            <a:ext cx="6215106" cy="928694"/>
          </a:xfrm>
        </p:spPr>
        <p:txBody>
          <a:bodyPr>
            <a:normAutofit lnSpcReduction="10000"/>
          </a:bodyPr>
          <a:lstStyle/>
          <a:p>
            <a:pPr algn="l"/>
            <a:r>
              <a:rPr lang="en-CA" sz="2600" dirty="0" smtClean="0">
                <a:solidFill>
                  <a:schemeClr val="tx1"/>
                </a:solidFill>
                <a:latin typeface="Eras Demi ITC" pitchFamily="34" charset="0"/>
              </a:rPr>
              <a:t>Michigan International Speedway</a:t>
            </a:r>
          </a:p>
          <a:p>
            <a:pPr algn="l"/>
            <a:r>
              <a:rPr lang="en-CA" sz="2600" dirty="0" smtClean="0">
                <a:solidFill>
                  <a:schemeClr val="tx1"/>
                </a:solidFill>
                <a:latin typeface="Eras Demi ITC" pitchFamily="34" charset="0"/>
              </a:rPr>
              <a:t>May 2008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im Hossain\Pictures\F1\12.jpg"/>
          <p:cNvPicPr>
            <a:picLocks noChangeAspect="1" noChangeArrowheads="1"/>
          </p:cNvPicPr>
          <p:nvPr/>
        </p:nvPicPr>
        <p:blipFill>
          <a:blip r:embed="rId2"/>
          <a:srcRect l="11400" r="12602" b="5887"/>
          <a:stretch>
            <a:fillRect/>
          </a:stretch>
        </p:blipFill>
        <p:spPr bwMode="auto">
          <a:xfrm>
            <a:off x="571472" y="4815"/>
            <a:ext cx="8572528" cy="6853185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00266" y="142852"/>
            <a:ext cx="6786642" cy="57152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2008 Formula Student</a:t>
            </a:r>
            <a:endParaRPr lang="en-US" sz="5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643174" y="714356"/>
            <a:ext cx="6215106" cy="928694"/>
          </a:xfrm>
        </p:spPr>
        <p:txBody>
          <a:bodyPr>
            <a:normAutofit lnSpcReduction="10000"/>
          </a:bodyPr>
          <a:lstStyle/>
          <a:p>
            <a:pPr algn="l"/>
            <a:r>
              <a:rPr lang="en-CA" sz="2600" dirty="0" smtClean="0">
                <a:solidFill>
                  <a:schemeClr val="tx1"/>
                </a:solidFill>
                <a:latin typeface="Eras Demi ITC" pitchFamily="34" charset="0"/>
              </a:rPr>
              <a:t>Silverstone, England</a:t>
            </a:r>
          </a:p>
          <a:p>
            <a:pPr algn="l"/>
            <a:r>
              <a:rPr lang="en-CA" sz="2600" dirty="0" smtClean="0">
                <a:solidFill>
                  <a:schemeClr val="tx1"/>
                </a:solidFill>
                <a:latin typeface="Eras Demi ITC" pitchFamily="34" charset="0"/>
              </a:rPr>
              <a:t>July 2008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2571736" y="1857364"/>
            <a:ext cx="6215106" cy="928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itchFamily="34" charset="0"/>
                <a:ea typeface="+mn-ea"/>
                <a:cs typeface="+mn-cs"/>
              </a:rPr>
              <a:t>“Ryerson Formula</a:t>
            </a:r>
            <a:r>
              <a:rPr kumimoji="0" lang="en-CA" sz="2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Demi ITC" pitchFamily="34" charset="0"/>
                <a:ea typeface="+mn-ea"/>
                <a:cs typeface="+mn-cs"/>
              </a:rPr>
              <a:t> SAE is proud to announce that we will be representing Canada in the 2008 Formula Student Competition”</a:t>
            </a:r>
            <a:endParaRPr kumimoji="0" lang="en-CA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ras Demi IT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im Hossain\Pictures\Discover Engineering\PICT0019.JPG"/>
          <p:cNvPicPr>
            <a:picLocks noChangeAspect="1" noChangeArrowheads="1"/>
          </p:cNvPicPr>
          <p:nvPr/>
        </p:nvPicPr>
        <p:blipFill>
          <a:blip r:embed="rId2" cstate="print"/>
          <a:srcRect t="4000" r="7032"/>
          <a:stretch>
            <a:fillRect/>
          </a:stretch>
        </p:blipFill>
        <p:spPr bwMode="auto">
          <a:xfrm>
            <a:off x="285720" y="0"/>
            <a:ext cx="8855237" cy="685802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57388" y="5643578"/>
            <a:ext cx="7500958" cy="57152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RFSAE on Campus: </a:t>
            </a:r>
            <a:b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</a:br>
            <a: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We’re always looking for New Members!</a:t>
            </a:r>
            <a:endParaRPr lang="en-US" sz="5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im Hossain\Pictures\Team Pics\IMG_1266.JPG"/>
          <p:cNvPicPr>
            <a:picLocks noChangeAspect="1" noChangeArrowheads="1"/>
          </p:cNvPicPr>
          <p:nvPr/>
        </p:nvPicPr>
        <p:blipFill>
          <a:blip r:embed="rId2" cstate="print"/>
          <a:srcRect r="10853"/>
          <a:stretch>
            <a:fillRect/>
          </a:stretch>
        </p:blipFill>
        <p:spPr bwMode="auto">
          <a:xfrm>
            <a:off x="928662" y="-53232"/>
            <a:ext cx="8215338" cy="691123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572000" y="7215214"/>
            <a:ext cx="7786710" cy="2357454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The Ryerson FSAE Team was started in 1997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RFSAE has fielded seven cars in that time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Top finish was 10</a:t>
            </a:r>
            <a:r>
              <a:rPr lang="en-CA" sz="2600" baseline="30000" dirty="0" smtClean="0">
                <a:solidFill>
                  <a:schemeClr val="bg1"/>
                </a:solidFill>
                <a:latin typeface="Eras Demi ITC" pitchFamily="34" charset="0"/>
              </a:rPr>
              <a:t>th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of 122 teams in 2005</a:t>
            </a:r>
          </a:p>
          <a:p>
            <a:pPr algn="l">
              <a:buFontTx/>
              <a:buChar char="-"/>
            </a:pPr>
            <a:endParaRPr lang="en-CA" sz="2600" dirty="0" smtClean="0">
              <a:solidFill>
                <a:srgbClr val="002060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sz="2600" dirty="0">
              <a:latin typeface="Eras Demi ITC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428728" y="6072182"/>
            <a:ext cx="6429420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solidFill>
                  <a:schemeClr val="bg1"/>
                </a:solidFill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RF-08 Sneak Preview</a:t>
            </a:r>
            <a:endParaRPr lang="en-US" sz="5000" dirty="0">
              <a:solidFill>
                <a:schemeClr val="bg1"/>
              </a:solidFill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Tim Hossain\Pictures\Team Pics\DSC_3466.JPG"/>
          <p:cNvPicPr>
            <a:picLocks noChangeAspect="1" noChangeArrowheads="1"/>
          </p:cNvPicPr>
          <p:nvPr/>
        </p:nvPicPr>
        <p:blipFill>
          <a:blip r:embed="rId2" cstate="print"/>
          <a:srcRect t="33939" b="7879"/>
          <a:stretch>
            <a:fillRect/>
          </a:stretch>
        </p:blipFill>
        <p:spPr bwMode="auto">
          <a:xfrm>
            <a:off x="1357291" y="-24"/>
            <a:ext cx="7858180" cy="685802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57356" y="5143512"/>
            <a:ext cx="3429024" cy="1500198"/>
          </a:xfrm>
        </p:spPr>
        <p:txBody>
          <a:bodyPr>
            <a:normAutofit/>
          </a:bodyPr>
          <a:lstStyle/>
          <a:p>
            <a:pPr algn="l"/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-- New Chassis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- New Exhaust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- New Drive Train</a:t>
            </a:r>
          </a:p>
          <a:p>
            <a:pPr algn="l">
              <a:buFontTx/>
              <a:buChar char="-"/>
            </a:pPr>
            <a:endParaRPr lang="en-CA" sz="2600" dirty="0" smtClean="0">
              <a:solidFill>
                <a:schemeClr val="bg1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solidFill>
                <a:srgbClr val="002060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sz="2600" dirty="0">
              <a:latin typeface="Eras Demi ITC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71604" y="4429132"/>
            <a:ext cx="4000528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4000" dirty="0" smtClean="0">
                <a:solidFill>
                  <a:schemeClr val="bg1"/>
                </a:solidFill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RF-08 Highlights</a:t>
            </a:r>
            <a:r>
              <a:rPr lang="en-CA" sz="5000" dirty="0" smtClean="0">
                <a:solidFill>
                  <a:schemeClr val="bg1"/>
                </a:solidFill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:</a:t>
            </a:r>
            <a:endParaRPr lang="en-US" sz="5000" dirty="0">
              <a:solidFill>
                <a:schemeClr val="bg1"/>
              </a:solidFill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:\Formula Pics\IMG_1712.JPG"/>
          <p:cNvPicPr>
            <a:picLocks noChangeAspect="1" noChangeArrowheads="1"/>
          </p:cNvPicPr>
          <p:nvPr/>
        </p:nvPicPr>
        <p:blipFill>
          <a:blip r:embed="rId2"/>
          <a:srcRect l="5295" t="16907" r="20383" b="5758"/>
          <a:stretch>
            <a:fillRect/>
          </a:stretch>
        </p:blipFill>
        <p:spPr bwMode="auto">
          <a:xfrm>
            <a:off x="357158" y="0"/>
            <a:ext cx="8786842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57356" y="4357694"/>
            <a:ext cx="4214842" cy="2357478"/>
          </a:xfrm>
        </p:spPr>
        <p:txBody>
          <a:bodyPr>
            <a:normAutofit/>
          </a:bodyPr>
          <a:lstStyle/>
          <a:p>
            <a:pPr algn="l"/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Strong Leadership </a:t>
            </a:r>
          </a:p>
          <a:p>
            <a:pPr algn="l"/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Dedicated Team</a:t>
            </a:r>
          </a:p>
          <a:p>
            <a:pPr algn="l"/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Competitive Design</a:t>
            </a:r>
          </a:p>
          <a:p>
            <a:pPr algn="l"/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Solid Testing Program</a:t>
            </a:r>
          </a:p>
          <a:p>
            <a:pPr algn="l">
              <a:buFontTx/>
              <a:buChar char="-"/>
            </a:pPr>
            <a:endParaRPr lang="en-CA" sz="2600" dirty="0" smtClean="0">
              <a:solidFill>
                <a:schemeClr val="bg1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solidFill>
                <a:srgbClr val="002060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sz="2600" dirty="0">
              <a:latin typeface="Eras Demi ITC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14810" y="-24"/>
            <a:ext cx="4929190" cy="785818"/>
          </a:xfrm>
          <a:prstGeom prst="rect">
            <a:avLst/>
          </a:prstGeo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50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ras Demi ITC" pitchFamily="34" charset="0"/>
                <a:ea typeface="+mj-ea"/>
                <a:cs typeface="+mj-cs"/>
              </a:rPr>
              <a:t>Keys</a:t>
            </a:r>
            <a:r>
              <a:rPr kumimoji="0" lang="en-CA" sz="5000" b="0" i="0" u="none" strike="noStrike" kern="1200" cap="none" spc="0" normalizeH="0" noProof="0" dirty="0" smtClean="0">
                <a:ln>
                  <a:noFill/>
                </a:ln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Eras Demi ITC" pitchFamily="34" charset="0"/>
                <a:ea typeface="+mj-ea"/>
                <a:cs typeface="+mj-cs"/>
              </a:rPr>
              <a:t> To Success 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Eras Demi IT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00174"/>
            <a:ext cx="9144000" cy="4500594"/>
          </a:xfrm>
        </p:spPr>
        <p:txBody>
          <a:bodyPr>
            <a:normAutofit/>
          </a:bodyPr>
          <a:lstStyle/>
          <a:p>
            <a:r>
              <a:rPr lang="en-CA" i="1" dirty="0" smtClean="0">
                <a:solidFill>
                  <a:schemeClr val="bg1"/>
                </a:solidFill>
                <a:latin typeface="Eras Demi ITC" pitchFamily="34" charset="0"/>
              </a:rPr>
              <a:t>Thank You</a:t>
            </a:r>
            <a:br>
              <a:rPr lang="en-CA" i="1" dirty="0" smtClean="0">
                <a:solidFill>
                  <a:schemeClr val="bg1"/>
                </a:solidFill>
                <a:latin typeface="Eras Demi ITC" pitchFamily="34" charset="0"/>
              </a:rPr>
            </a:br>
            <a:endParaRPr lang="en-US" sz="3600" i="1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390"/>
            <a:ext cx="9144000" cy="10186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ilverstone track.jpg"/>
          <p:cNvPicPr>
            <a:picLocks noChangeAspect="1"/>
          </p:cNvPicPr>
          <p:nvPr/>
        </p:nvPicPr>
        <p:blipFill>
          <a:blip r:embed="rId2"/>
          <a:srcRect r="10936"/>
          <a:stretch>
            <a:fillRect/>
          </a:stretch>
        </p:blipFill>
        <p:spPr>
          <a:xfrm>
            <a:off x="1000100" y="24"/>
            <a:ext cx="81439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214414" y="285728"/>
            <a:ext cx="5429288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CA" sz="5000" dirty="0" smtClean="0"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What Is Formula SAE?</a:t>
            </a:r>
            <a:endParaRPr lang="en-US" sz="5000" dirty="0"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143372" y="2643182"/>
            <a:ext cx="5214974" cy="3429024"/>
          </a:xfrm>
        </p:spPr>
        <p:txBody>
          <a:bodyPr>
            <a:normAutofit/>
          </a:bodyPr>
          <a:lstStyle/>
          <a:p>
            <a:r>
              <a:rPr lang="en-CA" sz="2800" dirty="0" smtClean="0">
                <a:solidFill>
                  <a:schemeClr val="bg1"/>
                </a:solidFill>
                <a:latin typeface="Eras Demi ITC" pitchFamily="34" charset="0"/>
              </a:rPr>
              <a:t>Worldwide  competition hosted by the Society of Automotive Engineering (SAE)</a:t>
            </a:r>
          </a:p>
          <a:p>
            <a:r>
              <a:rPr lang="en-CA" sz="2800" u="sng" dirty="0" smtClean="0">
                <a:solidFill>
                  <a:schemeClr val="bg1"/>
                </a:solidFill>
                <a:latin typeface="Eras Demi ITC" pitchFamily="34" charset="0"/>
              </a:rPr>
              <a:t>Consisting Of:</a:t>
            </a:r>
          </a:p>
          <a:p>
            <a:r>
              <a:rPr lang="en-CA" sz="2800" dirty="0" smtClean="0">
                <a:solidFill>
                  <a:schemeClr val="bg1"/>
                </a:solidFill>
                <a:latin typeface="Eras Demi ITC" pitchFamily="34" charset="0"/>
              </a:rPr>
              <a:t>1. Static Challenges</a:t>
            </a:r>
            <a:endParaRPr lang="en-CA" sz="2800" i="1" dirty="0" smtClean="0">
              <a:solidFill>
                <a:schemeClr val="bg1"/>
              </a:solidFill>
              <a:latin typeface="Eras Demi ITC" pitchFamily="34" charset="0"/>
            </a:endParaRPr>
          </a:p>
          <a:p>
            <a:r>
              <a:rPr lang="en-CA" sz="2800" dirty="0" smtClean="0">
                <a:solidFill>
                  <a:schemeClr val="bg1"/>
                </a:solidFill>
                <a:latin typeface="Eras Demi ITC" pitchFamily="34" charset="0"/>
              </a:rPr>
              <a:t>2. Dynamic Challenges</a:t>
            </a:r>
          </a:p>
          <a:p>
            <a:pPr algn="l">
              <a:buFontTx/>
              <a:buChar char="-"/>
            </a:pPr>
            <a:endParaRPr lang="en-CA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m Hossain\Pictures\Random Formula Pics\England oneil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" y="0"/>
            <a:ext cx="9143999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00166" y="642918"/>
            <a:ext cx="3000396" cy="2286016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CA" sz="5000" dirty="0" smtClean="0"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Our Objective:</a:t>
            </a:r>
            <a:endParaRPr lang="en-US" sz="5000" dirty="0"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786314" y="5072074"/>
            <a:ext cx="4357686" cy="1857364"/>
          </a:xfrm>
        </p:spPr>
        <p:txBody>
          <a:bodyPr>
            <a:normAutofit fontScale="92500" lnSpcReduction="20000"/>
          </a:bodyPr>
          <a:lstStyle/>
          <a:p>
            <a:r>
              <a:rPr lang="en-CA" sz="2800" dirty="0" smtClean="0">
                <a:solidFill>
                  <a:schemeClr val="bg1"/>
                </a:solidFill>
                <a:latin typeface="Eras Demi ITC" pitchFamily="34" charset="0"/>
              </a:rPr>
              <a:t>Once a car has been entered in a competition it cannot be entered again, therefore a new car must be created each year</a:t>
            </a:r>
            <a:endParaRPr lang="en-CA" sz="2800" dirty="0" smtClean="0">
              <a:solidFill>
                <a:schemeClr val="bg1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dirty="0">
              <a:latin typeface="Eras Demi ITC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143636" y="571480"/>
            <a:ext cx="2857520" cy="2000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as Demi ITC" pitchFamily="34" charset="0"/>
                <a:ea typeface="+mn-ea"/>
                <a:cs typeface="+mn-cs"/>
              </a:rPr>
              <a:t>The team is responsible for building a small format formula style race car</a:t>
            </a: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Eras Demi ITC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Eras Demi IT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im Hossain\Pictures\Random Formula Pics\England alonzo 034.jpg"/>
          <p:cNvPicPr>
            <a:picLocks noChangeAspect="1" noChangeArrowheads="1"/>
          </p:cNvPicPr>
          <p:nvPr/>
        </p:nvPicPr>
        <p:blipFill>
          <a:blip r:embed="rId2"/>
          <a:srcRect t="18488" r="36339" b="14169"/>
          <a:stretch>
            <a:fillRect/>
          </a:stretch>
        </p:blipFill>
        <p:spPr bwMode="auto">
          <a:xfrm>
            <a:off x="500033" y="0"/>
            <a:ext cx="8643967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500166" y="428604"/>
            <a:ext cx="7643834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Ryerson Formula SAE 				         (RFSAE) History</a:t>
            </a:r>
            <a:endParaRPr lang="en-US" sz="5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928826" y="4929198"/>
            <a:ext cx="7786710" cy="2357454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The RFSAE Team was started in 1997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RFSAE has fielded seven cars in that time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Top finish was 10</a:t>
            </a:r>
            <a:r>
              <a:rPr lang="en-CA" sz="2600" baseline="30000" dirty="0" smtClean="0">
                <a:solidFill>
                  <a:schemeClr val="bg1"/>
                </a:solidFill>
                <a:latin typeface="Eras Demi ITC" pitchFamily="34" charset="0"/>
              </a:rPr>
              <a:t>th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of 122 teams in 2005</a:t>
            </a:r>
          </a:p>
          <a:p>
            <a:pPr algn="l">
              <a:buFontTx/>
              <a:buChar char="-"/>
            </a:pPr>
            <a:endParaRPr lang="en-CA" sz="2600" dirty="0" smtClean="0">
              <a:solidFill>
                <a:srgbClr val="002060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sz="2600" dirty="0"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m Hossain\Pictures\Formula Student 2007\Slava Picture 033.jpg"/>
          <p:cNvPicPr>
            <a:picLocks noChangeAspect="1" noChangeArrowheads="1"/>
          </p:cNvPicPr>
          <p:nvPr/>
        </p:nvPicPr>
        <p:blipFill>
          <a:blip r:embed="rId2"/>
          <a:srcRect t="19531" r="40861" b="11027"/>
          <a:stretch>
            <a:fillRect/>
          </a:stretch>
        </p:blipFill>
        <p:spPr bwMode="auto">
          <a:xfrm>
            <a:off x="1357290" y="0"/>
            <a:ext cx="778671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500430" y="357166"/>
            <a:ext cx="4500562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The 2008 Team</a:t>
            </a:r>
            <a:endParaRPr lang="en-US" sz="5000" dirty="0"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643042" y="4929198"/>
            <a:ext cx="3571900" cy="2357454"/>
          </a:xfrm>
        </p:spPr>
        <p:txBody>
          <a:bodyPr>
            <a:normAutofit/>
          </a:bodyPr>
          <a:lstStyle/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Team Captains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Business Team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10 System Managers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New Members</a:t>
            </a:r>
            <a:endParaRPr lang="en-CA" sz="2600" dirty="0" smtClean="0">
              <a:solidFill>
                <a:schemeClr val="bg1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solidFill>
                <a:srgbClr val="002060"/>
              </a:solidFill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CA" sz="2600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sz="2600" dirty="0"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im Hossain\Pictures\Shop Pics\PICT0012.JPG"/>
          <p:cNvPicPr>
            <a:picLocks noChangeAspect="1" noChangeArrowheads="1"/>
          </p:cNvPicPr>
          <p:nvPr/>
        </p:nvPicPr>
        <p:blipFill>
          <a:blip r:embed="rId2" cstate="print"/>
          <a:srcRect l="9722" t="3704" r="5555" b="7407"/>
          <a:stretch>
            <a:fillRect/>
          </a:stretch>
        </p:blipFill>
        <p:spPr bwMode="auto">
          <a:xfrm>
            <a:off x="428596" y="0"/>
            <a:ext cx="8715404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429156" y="1714488"/>
            <a:ext cx="4500562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solidFill>
                  <a:schemeClr val="bg1"/>
                </a:solidFill>
                <a:effectLst>
                  <a:outerShdw blurRad="50800" dist="38100" dir="10800000" sx="101000" sy="101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The Race Shop</a:t>
            </a:r>
            <a:endParaRPr lang="en-US" sz="5000" dirty="0">
              <a:solidFill>
                <a:schemeClr val="bg1"/>
              </a:solidFill>
              <a:effectLst>
                <a:outerShdw blurRad="50800" dist="38100" dir="10800000" sx="101000" sy="101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714908" y="4714884"/>
            <a:ext cx="4500562" cy="2143116"/>
          </a:xfrm>
        </p:spPr>
        <p:txBody>
          <a:bodyPr>
            <a:normAutofit fontScale="92500" lnSpcReduction="10000"/>
          </a:bodyPr>
          <a:lstStyle/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Over 90% of the car is designed by our team members</a:t>
            </a:r>
          </a:p>
          <a:p>
            <a:pPr algn="l">
              <a:buFontTx/>
              <a:buChar char="-"/>
            </a:pP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 Over 80% of the car is build right here on The Ryerson 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C</a:t>
            </a:r>
            <a:r>
              <a:rPr lang="en-CA" sz="2600" dirty="0" smtClean="0">
                <a:solidFill>
                  <a:schemeClr val="bg1"/>
                </a:solidFill>
                <a:latin typeface="Eras Demi ITC" pitchFamily="34" charset="0"/>
              </a:rPr>
              <a:t>ampus</a:t>
            </a:r>
            <a:endParaRPr lang="en-CA" sz="2600" dirty="0" smtClean="0">
              <a:latin typeface="Eras Demi ITC" pitchFamily="34" charset="0"/>
            </a:endParaRPr>
          </a:p>
          <a:p>
            <a:pPr algn="l">
              <a:buFontTx/>
              <a:buChar char="-"/>
            </a:pPr>
            <a:endParaRPr lang="en-US" sz="2600" dirty="0">
              <a:latin typeface="Eras Demi ITC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im Hossain\Pictures\RF08 Solidworks Pics\iso.bmp"/>
          <p:cNvPicPr>
            <a:picLocks noChangeAspect="1" noChangeArrowheads="1"/>
          </p:cNvPicPr>
          <p:nvPr/>
        </p:nvPicPr>
        <p:blipFill>
          <a:blip r:embed="rId2"/>
          <a:srcRect l="23846" t="18133" r="10770" b="21127"/>
          <a:stretch>
            <a:fillRect/>
          </a:stretch>
        </p:blipFill>
        <p:spPr bwMode="auto">
          <a:xfrm>
            <a:off x="3071802" y="3571876"/>
            <a:ext cx="6072198" cy="3286124"/>
          </a:xfrm>
          <a:prstGeom prst="rect">
            <a:avLst/>
          </a:prstGeom>
          <a:noFill/>
        </p:spPr>
      </p:pic>
      <p:pic>
        <p:nvPicPr>
          <p:cNvPr id="3075" name="Picture 3" descr="C:\Users\Tim Hossain\Pictures\RF08 Solidworks Pics\nic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857232"/>
            <a:ext cx="5463786" cy="2790821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500166" y="71414"/>
            <a:ext cx="6786642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Designing the Race Car</a:t>
            </a:r>
            <a:endParaRPr lang="en-US" sz="5000" dirty="0"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28728" y="3571900"/>
            <a:ext cx="4500562" cy="2143116"/>
          </a:xfrm>
        </p:spPr>
        <p:txBody>
          <a:bodyPr>
            <a:normAutofit/>
          </a:bodyPr>
          <a:lstStyle/>
          <a:p>
            <a:pPr algn="l"/>
            <a:r>
              <a:rPr lang="en-CA" sz="2600" dirty="0" smtClean="0">
                <a:solidFill>
                  <a:srgbClr val="000099"/>
                </a:solidFill>
                <a:latin typeface="Eras Demi ITC" pitchFamily="34" charset="0"/>
              </a:rPr>
              <a:t>With the aid of CAD software, the entire car is designed on computer before building commences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4000496" y="785794"/>
            <a:ext cx="5143504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600" b="0" i="1" u="none" strike="noStrike" kern="1200" cap="none" spc="0" normalizeH="0" baseline="0" noProof="0" dirty="0" smtClean="0"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76000"/>
                    </a:prstClr>
                  </a:outerShdw>
                </a:effectLst>
                <a:uLnTx/>
                <a:uFillTx/>
                <a:latin typeface="Eras Demi ITC" pitchFamily="34" charset="0"/>
                <a:ea typeface="+mn-ea"/>
                <a:cs typeface="+mn-cs"/>
              </a:rPr>
              <a:t>Putting what we learn</a:t>
            </a:r>
            <a:r>
              <a:rPr kumimoji="0" lang="en-CA" sz="2600" b="0" i="1" u="none" strike="noStrike" kern="1200" cap="none" spc="0" normalizeH="0" noProof="0" dirty="0" smtClean="0"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76000"/>
                    </a:prstClr>
                  </a:outerShdw>
                </a:effectLst>
                <a:uLnTx/>
                <a:uFillTx/>
                <a:latin typeface="Eras Demi ITC" pitchFamily="34" charset="0"/>
                <a:ea typeface="+mn-ea"/>
                <a:cs typeface="+mn-cs"/>
              </a:rPr>
              <a:t> to work!</a:t>
            </a:r>
            <a:endParaRPr kumimoji="0" lang="en-CA" sz="2600" b="0" i="1" u="none" strike="noStrike" kern="1200" cap="none" spc="0" normalizeH="0" baseline="0" noProof="0" dirty="0" smtClean="0">
              <a:ln>
                <a:noFill/>
              </a:ln>
              <a:effectLst>
                <a:outerShdw blurRad="50800" dist="38100" dir="10800000" algn="r" rotWithShape="0">
                  <a:prstClr val="black">
                    <a:alpha val="76000"/>
                  </a:prstClr>
                </a:outerShdw>
              </a:effectLst>
              <a:uLnTx/>
              <a:uFillTx/>
              <a:latin typeface="Eras Demi ITC" pitchFamily="34" charset="0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643702" y="1500174"/>
            <a:ext cx="2357454" cy="27146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ras Demi ITC" pitchFamily="34" charset="0"/>
                <a:ea typeface="+mn-ea"/>
                <a:cs typeface="+mn-cs"/>
              </a:rPr>
              <a:t>Building a race car is</a:t>
            </a:r>
            <a:r>
              <a:rPr kumimoji="0" lang="en-CA" sz="26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Eras Demi ITC" pitchFamily="34" charset="0"/>
                <a:ea typeface="+mn-ea"/>
                <a:cs typeface="+mn-cs"/>
              </a:rPr>
              <a:t> a great answer to: “What does an engineer actually do?”</a:t>
            </a:r>
            <a:endParaRPr kumimoji="0" lang="en-CA" sz="26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Eras Demi ITC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m Hossain\Pictures\Shop Pics\PICT0005.JPG"/>
          <p:cNvPicPr>
            <a:picLocks noChangeAspect="1" noChangeArrowheads="1"/>
          </p:cNvPicPr>
          <p:nvPr/>
        </p:nvPicPr>
        <p:blipFill>
          <a:blip r:embed="rId2"/>
          <a:srcRect l="14371" t="1797" r="16767" b="21557"/>
          <a:stretch>
            <a:fillRect/>
          </a:stretch>
        </p:blipFill>
        <p:spPr bwMode="auto">
          <a:xfrm>
            <a:off x="928662" y="0"/>
            <a:ext cx="8215338" cy="6858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071770" y="-24"/>
            <a:ext cx="6786642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Building the Race Car</a:t>
            </a:r>
            <a:endParaRPr lang="en-US" sz="50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214678" y="5143512"/>
            <a:ext cx="4857784" cy="1571612"/>
          </a:xfrm>
        </p:spPr>
        <p:txBody>
          <a:bodyPr>
            <a:normAutofit lnSpcReduction="10000"/>
          </a:bodyPr>
          <a:lstStyle/>
          <a:p>
            <a:pPr algn="l"/>
            <a:r>
              <a:rPr lang="en-CA" sz="2600" dirty="0" smtClean="0">
                <a:solidFill>
                  <a:schemeClr val="tx1"/>
                </a:solidFill>
                <a:latin typeface="Eras Demi ITC" pitchFamily="34" charset="0"/>
              </a:rPr>
              <a:t>The car is created through the use of jigs like the one shown here to ensure accuracy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im Hossain\Pictures\Team Pics\IMG_1253.JPG"/>
          <p:cNvPicPr>
            <a:picLocks noChangeAspect="1" noChangeArrowheads="1"/>
          </p:cNvPicPr>
          <p:nvPr/>
        </p:nvPicPr>
        <p:blipFill>
          <a:blip r:embed="rId2" cstate="print"/>
          <a:srcRect l="16766" t="11372" r="11378" b="11977"/>
          <a:stretch>
            <a:fillRect/>
          </a:stretch>
        </p:blipFill>
        <p:spPr bwMode="auto">
          <a:xfrm>
            <a:off x="571472" y="0"/>
            <a:ext cx="8572528" cy="6858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57358" y="5857892"/>
            <a:ext cx="6786642" cy="785818"/>
          </a:xfrm>
          <a:effectLst>
            <a:outerShdw blurRad="50800" dist="38100" dir="8100000" sx="138000" sy="138000" algn="tr" rotWithShape="0">
              <a:prstClr val="black">
                <a:alpha val="44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CA" sz="5000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Eras Demi ITC" pitchFamily="34" charset="0"/>
              </a:rPr>
              <a:t>Building the Race Car</a:t>
            </a:r>
            <a:endParaRPr lang="en-US" sz="50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Eras Demi IT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5729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sx="102000" sy="102000" algn="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FSAE banner 1024 jp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2689866" y="3047024"/>
            <a:ext cx="6858000" cy="7639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339</Words>
  <Application>Microsoft Office PowerPoint</Application>
  <PresentationFormat>On-screen Show (4:3)</PresentationFormat>
  <Paragraphs>59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Vyacheslav (Slava) Gutyr Team Captain  Eric Stevens Assistant Captain</vt:lpstr>
      <vt:lpstr>What Is Formula SAE?</vt:lpstr>
      <vt:lpstr>Our Objective:</vt:lpstr>
      <vt:lpstr>Ryerson Formula SAE              (RFSAE) History</vt:lpstr>
      <vt:lpstr>The 2008 Team</vt:lpstr>
      <vt:lpstr>The Race Shop</vt:lpstr>
      <vt:lpstr>Designing the Race Car</vt:lpstr>
      <vt:lpstr>Building the Race Car</vt:lpstr>
      <vt:lpstr>Building the Race Car</vt:lpstr>
      <vt:lpstr>Testing the Car</vt:lpstr>
      <vt:lpstr>2008 Formula SAE</vt:lpstr>
      <vt:lpstr>2008 Formula Student</vt:lpstr>
      <vt:lpstr>RFSAE on Campus:  We’re always looking for New Members!</vt:lpstr>
      <vt:lpstr>RF-08 Sneak Preview</vt:lpstr>
      <vt:lpstr>RF-08 Highlights:</vt:lpstr>
      <vt:lpstr>Slide 16</vt:lpstr>
      <vt:lpstr>Thank You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Hossain</dc:creator>
  <cp:lastModifiedBy>Tim Hossain</cp:lastModifiedBy>
  <cp:revision>73</cp:revision>
  <dcterms:created xsi:type="dcterms:W3CDTF">2008-03-05T20:36:15Z</dcterms:created>
  <dcterms:modified xsi:type="dcterms:W3CDTF">2008-03-15T01:20:02Z</dcterms:modified>
</cp:coreProperties>
</file>