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85" r:id="rId2"/>
    <p:sldId id="291" r:id="rId3"/>
    <p:sldId id="292" r:id="rId4"/>
    <p:sldId id="293" r:id="rId5"/>
    <p:sldId id="284" r:id="rId6"/>
    <p:sldId id="260" r:id="rId7"/>
    <p:sldId id="262" r:id="rId8"/>
    <p:sldId id="263" r:id="rId9"/>
    <p:sldId id="257" r:id="rId10"/>
    <p:sldId id="264" r:id="rId11"/>
    <p:sldId id="265" r:id="rId12"/>
    <p:sldId id="287" r:id="rId13"/>
    <p:sldId id="269" r:id="rId14"/>
    <p:sldId id="288" r:id="rId15"/>
    <p:sldId id="272" r:id="rId16"/>
    <p:sldId id="270" r:id="rId17"/>
    <p:sldId id="286" r:id="rId18"/>
    <p:sldId id="267" r:id="rId19"/>
    <p:sldId id="275" r:id="rId20"/>
    <p:sldId id="278" r:id="rId21"/>
    <p:sldId id="282" r:id="rId22"/>
    <p:sldId id="29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155"/>
    <a:srgbClr val="306988"/>
    <a:srgbClr val="C8C4C8"/>
    <a:srgbClr val="D2B9C4"/>
    <a:srgbClr val="C5AFB3"/>
    <a:srgbClr val="FFFBF6"/>
    <a:srgbClr val="FFF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7" d="100"/>
          <a:sy n="87" d="100"/>
        </p:scale>
        <p:origin x="533"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1777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298623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900278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7604010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1655295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D6E202-B606-4609-B914-27C9371A1F6D}" type="datetime1">
              <a:rPr lang="en-US" smtClean="0"/>
              <a:t>2/1/2022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787985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D6E202-B606-4609-B914-27C9371A1F6D}" type="datetime1">
              <a:rPr lang="en-US" smtClean="0"/>
              <a:t>2/1/2022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0043262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50792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3043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BE1D723-8F53-4F53-90B0-1982A396982E}"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9492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785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604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550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775B394-D9F9-4F0C-B15D-605F45CB9E9F}" type="datetime1">
              <a:rPr lang="en-US" smtClean="0"/>
              <a:t>2/1/2022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459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9667345-2558-425A-8533-9BFDBCE15005}" type="datetime1">
              <a:rPr lang="en-US" smtClean="0"/>
              <a:t>2/1/2022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141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2BEA474-078D-4E9B-9B14-09A87B19DC46}" type="datetime1">
              <a:rPr lang="en-US" smtClean="0"/>
              <a:t>2/1/2022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3055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2/1/2022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402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E5155">
                <a:alpha val="79000"/>
              </a:srgbClr>
            </a:gs>
            <a:gs pos="100000">
              <a:srgbClr val="1E5155"/>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D6E202-B606-4609-B914-27C9371A1F6D}" type="datetime1">
              <a:rPr lang="en-US" smtClean="0"/>
              <a:t>2/1/2022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35721024"/>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BC458-24D3-461B-8172-D4DFBD35BC33}"/>
              </a:ext>
            </a:extLst>
          </p:cNvPr>
          <p:cNvSpPr>
            <a:spLocks noGrp="1"/>
          </p:cNvSpPr>
          <p:nvPr>
            <p:ph type="ctrTitle"/>
          </p:nvPr>
        </p:nvSpPr>
        <p:spPr>
          <a:xfrm>
            <a:off x="1437543" y="567104"/>
            <a:ext cx="7908890" cy="5486400"/>
          </a:xfrm>
        </p:spPr>
        <p:txBody>
          <a:bodyPr/>
          <a:lstStyle/>
          <a:p>
            <a:r>
              <a:rPr lang="en-US" sz="5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 Partnership Approach To Syrian Refugee Resettlement In Toronto And Mississauga: </a:t>
            </a:r>
            <a:br>
              <a:rPr lang="en-US" sz="5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45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The Role Of Social Capital</a:t>
            </a:r>
            <a:br>
              <a:rPr lang="en-CA" sz="1800" dirty="0">
                <a:effectLst/>
                <a:latin typeface="Calibri" panose="020F0502020204030204" pitchFamily="34" charset="0"/>
                <a:ea typeface="Calibri" panose="020F0502020204030204" pitchFamily="34" charset="0"/>
                <a:cs typeface="Arial" panose="020B0604020202020204" pitchFamily="34" charset="0"/>
              </a:rPr>
            </a:br>
            <a:endParaRPr lang="en-CA" sz="6000" dirty="0"/>
          </a:p>
        </p:txBody>
      </p:sp>
      <p:sp>
        <p:nvSpPr>
          <p:cNvPr id="3" name="Subtitle 2">
            <a:extLst>
              <a:ext uri="{FF2B5EF4-FFF2-40B4-BE49-F238E27FC236}">
                <a16:creationId xmlns:a16="http://schemas.microsoft.com/office/drawing/2014/main" id="{DEACC4C4-D43B-48EE-AC0D-1295CFE9EAE2}"/>
              </a:ext>
            </a:extLst>
          </p:cNvPr>
          <p:cNvSpPr>
            <a:spLocks noGrp="1"/>
          </p:cNvSpPr>
          <p:nvPr>
            <p:ph type="subTitle" idx="1"/>
          </p:nvPr>
        </p:nvSpPr>
        <p:spPr>
          <a:xfrm>
            <a:off x="9424220" y="5514800"/>
            <a:ext cx="2573593" cy="841755"/>
          </a:xfrm>
        </p:spPr>
        <p:txBody>
          <a:bodyPr>
            <a:normAutofit fontScale="62500" lnSpcReduction="20000"/>
          </a:bodyPr>
          <a:lstStyle/>
          <a:p>
            <a:pPr algn="l"/>
            <a:r>
              <a:rPr lang="en-CA" sz="2000" dirty="0" err="1">
                <a:solidFill>
                  <a:srgbClr val="FFFFFF"/>
                </a:solidFill>
              </a:rPr>
              <a:t>Aicha</a:t>
            </a:r>
            <a:r>
              <a:rPr lang="en-CA" sz="2000" dirty="0">
                <a:solidFill>
                  <a:srgbClr val="FFFFFF"/>
                </a:solidFill>
              </a:rPr>
              <a:t> Benayoune</a:t>
            </a:r>
          </a:p>
          <a:p>
            <a:pPr algn="l"/>
            <a:r>
              <a:rPr lang="en-CA" sz="2000" dirty="0">
                <a:solidFill>
                  <a:srgbClr val="FFFFFF"/>
                </a:solidFill>
              </a:rPr>
              <a:t>Ryerson University</a:t>
            </a:r>
          </a:p>
          <a:p>
            <a:pPr algn="l"/>
            <a:r>
              <a:rPr lang="en-CA" sz="2000" dirty="0">
                <a:solidFill>
                  <a:srgbClr val="FFFFFF"/>
                </a:solidFill>
              </a:rPr>
              <a:t>January 31</a:t>
            </a:r>
            <a:r>
              <a:rPr lang="en-CA" sz="2000" baseline="30000" dirty="0">
                <a:solidFill>
                  <a:srgbClr val="FFFFFF"/>
                </a:solidFill>
              </a:rPr>
              <a:t>st</a:t>
            </a:r>
            <a:r>
              <a:rPr lang="en-CA" sz="2000" dirty="0">
                <a:solidFill>
                  <a:srgbClr val="FFFFFF"/>
                </a:solidFill>
              </a:rPr>
              <a:t>, 2022</a:t>
            </a:r>
          </a:p>
          <a:p>
            <a:endParaRPr lang="en-CA" dirty="0"/>
          </a:p>
        </p:txBody>
      </p:sp>
    </p:spTree>
    <p:extLst>
      <p:ext uri="{BB962C8B-B14F-4D97-AF65-F5344CB8AC3E}">
        <p14:creationId xmlns:p14="http://schemas.microsoft.com/office/powerpoint/2010/main" val="330041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87A1-11B9-4FBC-A231-1020EB1B32A7}"/>
              </a:ext>
            </a:extLst>
          </p:cNvPr>
          <p:cNvSpPr>
            <a:spLocks noGrp="1"/>
          </p:cNvSpPr>
          <p:nvPr>
            <p:ph type="title"/>
          </p:nvPr>
        </p:nvSpPr>
        <p:spPr/>
        <p:txBody>
          <a:bodyPr>
            <a:normAutofit/>
          </a:bodyPr>
          <a:lstStyle/>
          <a:p>
            <a:r>
              <a:rPr lang="en-CA" sz="3500" b="1" dirty="0">
                <a:effectLst/>
                <a:latin typeface="Arial" panose="020B0604020202020204" pitchFamily="34" charset="0"/>
                <a:ea typeface="Arial" panose="020B0604020202020204" pitchFamily="34" charset="0"/>
              </a:rPr>
              <a:t>Services after 1st year:</a:t>
            </a:r>
            <a:br>
              <a:rPr lang="en-CA" sz="3500" dirty="0">
                <a:effectLst/>
                <a:latin typeface="Arial" panose="020B0604020202020204" pitchFamily="34" charset="0"/>
                <a:ea typeface="Arial" panose="020B0604020202020204" pitchFamily="34" charset="0"/>
              </a:rPr>
            </a:br>
            <a:endParaRPr lang="en-CA" sz="3500" dirty="0"/>
          </a:p>
        </p:txBody>
      </p:sp>
      <p:sp>
        <p:nvSpPr>
          <p:cNvPr id="3" name="Content Placeholder 2">
            <a:extLst>
              <a:ext uri="{FF2B5EF4-FFF2-40B4-BE49-F238E27FC236}">
                <a16:creationId xmlns:a16="http://schemas.microsoft.com/office/drawing/2014/main" id="{C3CCDB70-695C-4950-9D75-43485E373DF6}"/>
              </a:ext>
            </a:extLst>
          </p:cNvPr>
          <p:cNvSpPr>
            <a:spLocks noGrp="1"/>
          </p:cNvSpPr>
          <p:nvPr>
            <p:ph idx="1"/>
          </p:nvPr>
        </p:nvSpPr>
        <p:spPr>
          <a:xfrm>
            <a:off x="838200" y="1235319"/>
            <a:ext cx="10515600" cy="4941644"/>
          </a:xfrm>
        </p:spPr>
        <p:txBody>
          <a:bodyPr>
            <a:normAutofit/>
          </a:bodyPr>
          <a:lstStyle/>
          <a:p>
            <a:pPr>
              <a:lnSpc>
                <a:spcPct val="115000"/>
              </a:lnSpc>
              <a:buFont typeface="Arial" panose="020B0604020202020204" pitchFamily="34" charset="0"/>
              <a:buChar char="•"/>
            </a:pPr>
            <a:r>
              <a:rPr lang="en-CA" sz="1800" dirty="0"/>
              <a:t>72% said they still need support to reach their goals.</a:t>
            </a:r>
          </a:p>
          <a:p>
            <a:pPr>
              <a:lnSpc>
                <a:spcPct val="115000"/>
              </a:lnSpc>
              <a:buFont typeface="Wingdings" panose="05000000000000000000" pitchFamily="2" charset="2"/>
              <a:buChar char="Ø"/>
            </a:pPr>
            <a:r>
              <a:rPr lang="en-CA" sz="1800" dirty="0">
                <a:solidFill>
                  <a:schemeClr val="accent3">
                    <a:lumMod val="60000"/>
                    <a:lumOff val="40000"/>
                  </a:schemeClr>
                </a:solidFill>
                <a:effectLst/>
                <a:latin typeface="Arial" panose="020B0604020202020204" pitchFamily="34" charset="0"/>
                <a:ea typeface="Arial" panose="020B0604020202020204" pitchFamily="34" charset="0"/>
              </a:rPr>
              <a:t>Participants requested support beyond the first year of arrival in Canada.</a:t>
            </a:r>
          </a:p>
          <a:p>
            <a:pPr marL="0" indent="0">
              <a:lnSpc>
                <a:spcPct val="115000"/>
              </a:lnSpc>
              <a:spcBef>
                <a:spcPts val="2000"/>
              </a:spcBef>
              <a:spcAft>
                <a:spcPts val="600"/>
              </a:spcAft>
              <a:buNone/>
            </a:pPr>
            <a:r>
              <a:rPr lang="en-CA" sz="1800" b="1" kern="0" dirty="0">
                <a:effectLst/>
                <a:latin typeface="Arial" panose="020B0604020202020204" pitchFamily="34" charset="0"/>
              </a:rPr>
              <a:t>Documents and applications</a:t>
            </a:r>
            <a:endParaRPr lang="en-CA" sz="1800" dirty="0">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The majority of participants face challenges with completing applications and forms.</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Even though some participants have an adequate level of English, they still need help when it comes to official documents and forms.</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Some participants said the amount of documents and forms they had to complete was so overwhelming, they didn't understand what they signed.</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For many participants, filling out forms the correct way and keeping track of everything was a source of stress.</a:t>
            </a:r>
          </a:p>
          <a:p>
            <a:endParaRPr lang="en-CA" dirty="0"/>
          </a:p>
        </p:txBody>
      </p:sp>
    </p:spTree>
    <p:extLst>
      <p:ext uri="{BB962C8B-B14F-4D97-AF65-F5344CB8AC3E}">
        <p14:creationId xmlns:p14="http://schemas.microsoft.com/office/powerpoint/2010/main" val="208113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FE74-F511-4E74-9589-6AABC4EE9606}"/>
              </a:ext>
            </a:extLst>
          </p:cNvPr>
          <p:cNvSpPr>
            <a:spLocks noGrp="1"/>
          </p:cNvSpPr>
          <p:nvPr>
            <p:ph type="title"/>
          </p:nvPr>
        </p:nvSpPr>
        <p:spPr>
          <a:xfrm>
            <a:off x="706120" y="269240"/>
            <a:ext cx="9344714" cy="1584008"/>
          </a:xfrm>
        </p:spPr>
        <p:txBody>
          <a:bodyPr>
            <a:normAutofit/>
          </a:bodyPr>
          <a:lstStyle/>
          <a:p>
            <a:r>
              <a:rPr lang="en-CA" sz="3500" b="1" dirty="0">
                <a:effectLst/>
                <a:latin typeface="Arial" panose="020B0604020202020204" pitchFamily="34" charset="0"/>
                <a:ea typeface="Arial" panose="020B0604020202020204" pitchFamily="34" charset="0"/>
              </a:rPr>
              <a:t>Employment</a:t>
            </a:r>
            <a:endParaRPr lang="en-CA" sz="3500" dirty="0"/>
          </a:p>
        </p:txBody>
      </p:sp>
      <p:sp>
        <p:nvSpPr>
          <p:cNvPr id="3" name="Content Placeholder 2">
            <a:extLst>
              <a:ext uri="{FF2B5EF4-FFF2-40B4-BE49-F238E27FC236}">
                <a16:creationId xmlns:a16="http://schemas.microsoft.com/office/drawing/2014/main" id="{C6E4319E-3B31-4506-AD3B-B55829D63865}"/>
              </a:ext>
            </a:extLst>
          </p:cNvPr>
          <p:cNvSpPr>
            <a:spLocks noGrp="1"/>
          </p:cNvSpPr>
          <p:nvPr>
            <p:ph idx="1"/>
          </p:nvPr>
        </p:nvSpPr>
        <p:spPr>
          <a:xfrm>
            <a:off x="706120" y="1733384"/>
            <a:ext cx="10647680" cy="4443579"/>
          </a:xfrm>
        </p:spPr>
        <p:txBody>
          <a:bodyPr>
            <a:noAutofit/>
          </a:bodyPr>
          <a:lstStyle/>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cs typeface="Arial" panose="020B0604020202020204" pitchFamily="34" charset="0"/>
              </a:rPr>
              <a:t>The majority of participants reported difficulties finding employment. </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17% employed full time</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15% employed part-time</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2% self-employed</a:t>
            </a:r>
          </a:p>
          <a:p>
            <a:pPr>
              <a:buFont typeface="Arial" panose="020B0604020202020204" pitchFamily="34" charset="0"/>
              <a:buChar char="•"/>
            </a:pPr>
            <a:r>
              <a:rPr lang="en-CA" sz="1800" dirty="0">
                <a:latin typeface="Arial" panose="020B0604020202020204" pitchFamily="34" charset="0"/>
                <a:cs typeface="Arial" panose="020B0604020202020204" pitchFamily="34" charset="0"/>
              </a:rPr>
              <a:t>PSRs are more likely to be employed than GARs.</a:t>
            </a:r>
          </a:p>
          <a:p>
            <a:pPr>
              <a:buFont typeface="Arial" panose="020B0604020202020204" pitchFamily="34" charset="0"/>
              <a:buChar char="•"/>
            </a:pPr>
            <a:r>
              <a:rPr lang="en-CA" sz="1800" dirty="0">
                <a:latin typeface="Arial" panose="020B0604020202020204" pitchFamily="34" charset="0"/>
                <a:cs typeface="Arial" panose="020B0604020202020204" pitchFamily="34" charset="0"/>
              </a:rPr>
              <a:t>Level of education doesn’t have an impact on employment.</a:t>
            </a:r>
          </a:p>
          <a:p>
            <a:pPr>
              <a:buFont typeface="Arial" panose="020B0604020202020204" pitchFamily="34" charset="0"/>
              <a:buChar char="•"/>
            </a:pPr>
            <a:r>
              <a:rPr lang="en-CA" sz="1800" dirty="0">
                <a:latin typeface="Arial" panose="020B0604020202020204" pitchFamily="34" charset="0"/>
                <a:ea typeface="Arial" panose="020B0604020202020204" pitchFamily="34" charset="0"/>
              </a:rPr>
              <a:t>54% said being unemployed negatively affected their mental health.</a:t>
            </a:r>
          </a:p>
          <a:p>
            <a:pPr marL="0" indent="0">
              <a:buNone/>
            </a:pPr>
            <a:endParaRPr lang="en-C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380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FE74-F511-4E74-9589-6AABC4EE9606}"/>
              </a:ext>
            </a:extLst>
          </p:cNvPr>
          <p:cNvSpPr>
            <a:spLocks noGrp="1"/>
          </p:cNvSpPr>
          <p:nvPr>
            <p:ph type="title"/>
          </p:nvPr>
        </p:nvSpPr>
        <p:spPr>
          <a:xfrm>
            <a:off x="706120" y="269240"/>
            <a:ext cx="9344714" cy="1584008"/>
          </a:xfrm>
        </p:spPr>
        <p:txBody>
          <a:bodyPr>
            <a:normAutofit/>
          </a:bodyPr>
          <a:lstStyle/>
          <a:p>
            <a:r>
              <a:rPr lang="en-CA" sz="3500" b="1" dirty="0">
                <a:effectLst/>
                <a:latin typeface="Arial" panose="020B0604020202020204" pitchFamily="34" charset="0"/>
                <a:ea typeface="Arial" panose="020B0604020202020204" pitchFamily="34" charset="0"/>
              </a:rPr>
              <a:t>Employment</a:t>
            </a:r>
            <a:endParaRPr lang="en-CA" sz="3500" dirty="0"/>
          </a:p>
        </p:txBody>
      </p:sp>
      <p:sp>
        <p:nvSpPr>
          <p:cNvPr id="3" name="Content Placeholder 2">
            <a:extLst>
              <a:ext uri="{FF2B5EF4-FFF2-40B4-BE49-F238E27FC236}">
                <a16:creationId xmlns:a16="http://schemas.microsoft.com/office/drawing/2014/main" id="{C6E4319E-3B31-4506-AD3B-B55829D63865}"/>
              </a:ext>
            </a:extLst>
          </p:cNvPr>
          <p:cNvSpPr>
            <a:spLocks noGrp="1"/>
          </p:cNvSpPr>
          <p:nvPr>
            <p:ph idx="1"/>
          </p:nvPr>
        </p:nvSpPr>
        <p:spPr>
          <a:xfrm>
            <a:off x="797560" y="1097280"/>
            <a:ext cx="10556240" cy="5079683"/>
          </a:xfrm>
        </p:spPr>
        <p:txBody>
          <a:bodyPr>
            <a:noAutofit/>
          </a:bodyPr>
          <a:lstStyle/>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cs typeface="Arial" panose="020B0604020202020204" pitchFamily="34" charset="0"/>
              </a:rPr>
              <a:t>Finding work through social connections</a:t>
            </a:r>
            <a:endParaRPr lang="en-CA" sz="1800" dirty="0">
              <a:effectLst/>
              <a:latin typeface="Arial" panose="020B0604020202020204" pitchFamily="34" charset="0"/>
              <a:ea typeface="Arial" panose="020B0604020202020204" pitchFamily="34" charset="0"/>
              <a:cs typeface="Arial" panose="020B0604020202020204" pitchFamily="34" charset="0"/>
            </a:endParaRP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48% of those who were employed found work through a friend</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18% found it on thei</a:t>
            </a:r>
            <a:r>
              <a:rPr lang="en-CA" dirty="0">
                <a:latin typeface="Arial" panose="020B0604020202020204" pitchFamily="34" charset="0"/>
                <a:ea typeface="Arial" panose="020B0604020202020204" pitchFamily="34" charset="0"/>
                <a:cs typeface="Arial" panose="020B0604020202020204" pitchFamily="34" charset="0"/>
              </a:rPr>
              <a:t>r own</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 14% through a sponsor</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10% through a family member</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10% through an employment program</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4% through volunteers.</a:t>
            </a:r>
            <a:endParaRPr lang="en-CA" b="1" dirty="0">
              <a:latin typeface="Arial" panose="020B0604020202020204" pitchFamily="34" charset="0"/>
              <a:ea typeface="Arial" panose="020B0604020202020204" pitchFamily="34" charset="0"/>
              <a:cs typeface="Arial" panose="020B0604020202020204" pitchFamily="34" charset="0"/>
            </a:endParaRPr>
          </a:p>
          <a:p>
            <a:pPr lvl="1">
              <a:lnSpc>
                <a:spcPct val="115000"/>
              </a:lnSpc>
            </a:pPr>
            <a:endParaRPr lang="en-CA"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7206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59CD-B4A4-495D-A722-70F9DE1803A7}"/>
              </a:ext>
            </a:extLst>
          </p:cNvPr>
          <p:cNvSpPr>
            <a:spLocks noGrp="1"/>
          </p:cNvSpPr>
          <p:nvPr>
            <p:ph type="title"/>
          </p:nvPr>
        </p:nvSpPr>
        <p:spPr>
          <a:xfrm>
            <a:off x="690880" y="213360"/>
            <a:ext cx="9359954" cy="863600"/>
          </a:xfrm>
        </p:spPr>
        <p:txBody>
          <a:bodyPr>
            <a:noAutofit/>
          </a:bodyPr>
          <a:lstStyle/>
          <a:p>
            <a:r>
              <a:rPr lang="en-CA" sz="3500" b="1" dirty="0">
                <a:latin typeface="Arial" panose="020B0604020202020204" pitchFamily="34" charset="0"/>
                <a:cs typeface="Arial" panose="020B0604020202020204" pitchFamily="34" charset="0"/>
              </a:rPr>
              <a:t>Barriers to employment</a:t>
            </a:r>
          </a:p>
        </p:txBody>
      </p:sp>
      <p:sp>
        <p:nvSpPr>
          <p:cNvPr id="3" name="Content Placeholder 2">
            <a:extLst>
              <a:ext uri="{FF2B5EF4-FFF2-40B4-BE49-F238E27FC236}">
                <a16:creationId xmlns:a16="http://schemas.microsoft.com/office/drawing/2014/main" id="{A275F947-B2D5-4ADB-994E-C8BDD8A80493}"/>
              </a:ext>
            </a:extLst>
          </p:cNvPr>
          <p:cNvSpPr>
            <a:spLocks noGrp="1"/>
          </p:cNvSpPr>
          <p:nvPr>
            <p:ph idx="1"/>
          </p:nvPr>
        </p:nvSpPr>
        <p:spPr>
          <a:xfrm>
            <a:off x="782320" y="1021080"/>
            <a:ext cx="10571480" cy="5155883"/>
          </a:xfrm>
        </p:spPr>
        <p:txBody>
          <a:bodyPr>
            <a:noAutofit/>
          </a:bodyPr>
          <a:lstStyle/>
          <a:p>
            <a:pPr>
              <a:buFont typeface="Arial" panose="020B0604020202020204" pitchFamily="34" charset="0"/>
              <a:buChar char="•"/>
            </a:pPr>
            <a:r>
              <a:rPr lang="en-CA" sz="1800" b="1" dirty="0">
                <a:effectLst/>
                <a:latin typeface="Arial" panose="020B0604020202020204" pitchFamily="34" charset="0"/>
                <a:ea typeface="Arial" panose="020B0604020202020204" pitchFamily="34" charset="0"/>
                <a:cs typeface="Arial" panose="020B0604020202020204" pitchFamily="34" charset="0"/>
              </a:rPr>
              <a:t>Language:</a:t>
            </a:r>
          </a:p>
          <a:p>
            <a:pPr lvl="1">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Only 15% came to Canada with intermediate or advanced English.</a:t>
            </a:r>
          </a:p>
          <a:p>
            <a:pPr lvl="1">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63% felt that language is the main obstacle to employment.</a:t>
            </a:r>
          </a:p>
          <a:p>
            <a:pPr lvl="1">
              <a:buFont typeface="Arial" panose="020B0604020202020204" pitchFamily="34" charset="0"/>
              <a:buChar char="•"/>
            </a:pPr>
            <a:r>
              <a:rPr lang="en-CA" dirty="0">
                <a:latin typeface="Arial" panose="020B0604020202020204" pitchFamily="34" charset="0"/>
                <a:cs typeface="Arial" panose="020B0604020202020204" pitchFamily="34" charset="0"/>
              </a:rPr>
              <a:t>47% said they experienced discrimination because of their language while looking for work.</a:t>
            </a:r>
            <a:endParaRPr lang="en-CA" dirty="0">
              <a:effectLst/>
              <a:latin typeface="Arial" panose="020B0604020202020204" pitchFamily="34" charset="0"/>
              <a:ea typeface="Arial" panose="020B0604020202020204" pitchFamily="34" charset="0"/>
              <a:cs typeface="Arial" panose="020B0604020202020204" pitchFamily="34" charset="0"/>
            </a:endParaRPr>
          </a:p>
          <a:p>
            <a:pPr lvl="1">
              <a:buFont typeface="Arial" panose="020B0604020202020204" pitchFamily="34" charset="0"/>
              <a:buChar char="•"/>
            </a:pPr>
            <a:r>
              <a:rPr lang="en-CA" dirty="0">
                <a:latin typeface="Arial" panose="020B0604020202020204" pitchFamily="34" charset="0"/>
                <a:cs typeface="Arial" panose="020B0604020202020204" pitchFamily="34" charset="0"/>
              </a:rPr>
              <a:t>Those with intermediate or advanced language skills are more likely to be employed.</a:t>
            </a:r>
          </a:p>
          <a:p>
            <a:pPr lvl="1">
              <a:buFont typeface="Arial" panose="020B0604020202020204" pitchFamily="34" charset="0"/>
              <a:buChar char="•"/>
            </a:pPr>
            <a:endParaRPr lang="en-CA" dirty="0">
              <a:effectLst/>
              <a:latin typeface="Arial" panose="020B0604020202020204" pitchFamily="34" charset="0"/>
              <a:ea typeface="Arial" panose="020B0604020202020204" pitchFamily="34" charset="0"/>
              <a:cs typeface="Arial" panose="020B0604020202020204" pitchFamily="34" charset="0"/>
            </a:endParaRPr>
          </a:p>
          <a:p>
            <a:pPr>
              <a:buFont typeface="Arial" panose="020B0604020202020204" pitchFamily="34" charset="0"/>
              <a:buChar char="•"/>
            </a:pPr>
            <a:r>
              <a:rPr lang="en-CA" sz="1800" b="1" dirty="0">
                <a:effectLst/>
                <a:latin typeface="Arial" panose="020B0604020202020204" pitchFamily="34" charset="0"/>
                <a:ea typeface="Arial" panose="020B0604020202020204" pitchFamily="34" charset="0"/>
                <a:cs typeface="Arial" panose="020B0604020202020204" pitchFamily="34" charset="0"/>
              </a:rPr>
              <a:t>Lack of Canadian experience</a:t>
            </a:r>
            <a:endParaRPr lang="en-CA" sz="1800" dirty="0">
              <a:effectLst/>
              <a:latin typeface="Arial" panose="020B0604020202020204" pitchFamily="34" charset="0"/>
              <a:ea typeface="Arial" panose="020B0604020202020204" pitchFamily="34" charset="0"/>
              <a:cs typeface="Arial" panose="020B0604020202020204" pitchFamily="34" charset="0"/>
            </a:endParaRPr>
          </a:p>
          <a:p>
            <a:pPr lvl="1">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Devaluing previous experience</a:t>
            </a:r>
          </a:p>
          <a:p>
            <a:pPr lvl="1">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No references</a:t>
            </a:r>
            <a:endParaRPr lang="en-CA" dirty="0">
              <a:effectLst/>
              <a:latin typeface="Arial" panose="020B0604020202020204" pitchFamily="34" charset="0"/>
              <a:ea typeface="Arial" panose="020B0604020202020204" pitchFamily="34" charset="0"/>
              <a:cs typeface="Arial" panose="020B0604020202020204" pitchFamily="34" charset="0"/>
            </a:endParaRPr>
          </a:p>
          <a:p>
            <a:pPr lvl="1">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How are they supposed to gain Canadian expe</a:t>
            </a:r>
            <a:r>
              <a:rPr lang="en-CA" dirty="0">
                <a:latin typeface="Arial" panose="020B0604020202020204" pitchFamily="34" charset="0"/>
                <a:ea typeface="Arial" panose="020B0604020202020204" pitchFamily="34" charset="0"/>
                <a:cs typeface="Arial" panose="020B0604020202020204" pitchFamily="34" charset="0"/>
              </a:rPr>
              <a:t>rience if they are not getting hired?</a:t>
            </a:r>
          </a:p>
        </p:txBody>
      </p:sp>
    </p:spTree>
    <p:extLst>
      <p:ext uri="{BB962C8B-B14F-4D97-AF65-F5344CB8AC3E}">
        <p14:creationId xmlns:p14="http://schemas.microsoft.com/office/powerpoint/2010/main" val="255781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59CD-B4A4-495D-A722-70F9DE1803A7}"/>
              </a:ext>
            </a:extLst>
          </p:cNvPr>
          <p:cNvSpPr>
            <a:spLocks noGrp="1"/>
          </p:cNvSpPr>
          <p:nvPr>
            <p:ph type="title"/>
          </p:nvPr>
        </p:nvSpPr>
        <p:spPr>
          <a:xfrm>
            <a:off x="690880" y="213360"/>
            <a:ext cx="9359954" cy="863600"/>
          </a:xfrm>
        </p:spPr>
        <p:txBody>
          <a:bodyPr>
            <a:noAutofit/>
          </a:bodyPr>
          <a:lstStyle/>
          <a:p>
            <a:r>
              <a:rPr lang="en-CA" sz="3500" b="1" dirty="0">
                <a:latin typeface="Arial" panose="020B0604020202020204" pitchFamily="34" charset="0"/>
                <a:cs typeface="Arial" panose="020B0604020202020204" pitchFamily="34" charset="0"/>
              </a:rPr>
              <a:t>Barriers to employment</a:t>
            </a:r>
          </a:p>
        </p:txBody>
      </p:sp>
      <p:sp>
        <p:nvSpPr>
          <p:cNvPr id="3" name="Content Placeholder 2">
            <a:extLst>
              <a:ext uri="{FF2B5EF4-FFF2-40B4-BE49-F238E27FC236}">
                <a16:creationId xmlns:a16="http://schemas.microsoft.com/office/drawing/2014/main" id="{A275F947-B2D5-4ADB-994E-C8BDD8A80493}"/>
              </a:ext>
            </a:extLst>
          </p:cNvPr>
          <p:cNvSpPr>
            <a:spLocks noGrp="1"/>
          </p:cNvSpPr>
          <p:nvPr>
            <p:ph idx="1"/>
          </p:nvPr>
        </p:nvSpPr>
        <p:spPr>
          <a:xfrm>
            <a:off x="782320" y="1021080"/>
            <a:ext cx="10571480" cy="5155883"/>
          </a:xfrm>
        </p:spPr>
        <p:txBody>
          <a:bodyPr>
            <a:noAutofit/>
          </a:bodyPr>
          <a:lstStyle/>
          <a:p>
            <a:pPr>
              <a:buFont typeface="Arial" panose="020B0604020202020204" pitchFamily="34" charset="0"/>
              <a:buChar char="•"/>
            </a:pPr>
            <a:r>
              <a:rPr lang="en-CA" sz="1800" b="1" dirty="0">
                <a:latin typeface="Arial" panose="020B0604020202020204" pitchFamily="34" charset="0"/>
                <a:ea typeface="Arial" panose="020B0604020202020204" pitchFamily="34" charset="0"/>
                <a:cs typeface="Arial" panose="020B0604020202020204" pitchFamily="34" charset="0"/>
              </a:rPr>
              <a:t>Accreditation: </a:t>
            </a:r>
          </a:p>
          <a:p>
            <a:pPr lvl="1">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Syrian capacities are being wasted</a:t>
            </a:r>
          </a:p>
          <a:p>
            <a:pPr lvl="1">
              <a:buFont typeface="Arial" panose="020B0604020202020204" pitchFamily="34" charset="0"/>
              <a:buChar char="•"/>
            </a:pPr>
            <a:r>
              <a:rPr lang="en-CA" dirty="0">
                <a:effectLst/>
                <a:latin typeface="Arial" panose="020B0604020202020204" pitchFamily="34" charset="0"/>
                <a:ea typeface="Arial" panose="020B0604020202020204" pitchFamily="34" charset="0"/>
                <a:cs typeface="Arial" panose="020B0604020202020204" pitchFamily="34" charset="0"/>
              </a:rPr>
              <a:t>Requiring certification for certain trades is seen as a barrier to work.</a:t>
            </a:r>
          </a:p>
          <a:p>
            <a:pPr lvl="1">
              <a:buFont typeface="Arial" panose="020B0604020202020204" pitchFamily="34" charset="0"/>
              <a:buChar char="•"/>
            </a:pPr>
            <a:r>
              <a:rPr lang="en-CA" dirty="0">
                <a:latin typeface="Arial" panose="020B0604020202020204" pitchFamily="34" charset="0"/>
                <a:ea typeface="Arial" panose="020B0604020202020204" pitchFamily="34" charset="0"/>
                <a:cs typeface="Arial" panose="020B0604020202020204" pitchFamily="34" charset="0"/>
              </a:rPr>
              <a:t>N</a:t>
            </a:r>
            <a:r>
              <a:rPr lang="en-CA" dirty="0">
                <a:effectLst/>
                <a:latin typeface="Arial" panose="020B0604020202020204" pitchFamily="34" charset="0"/>
                <a:ea typeface="Arial" panose="020B0604020202020204" pitchFamily="34" charset="0"/>
                <a:cs typeface="Arial" panose="020B0604020202020204" pitchFamily="34" charset="0"/>
              </a:rPr>
              <a:t>o future in Canada</a:t>
            </a:r>
          </a:p>
          <a:p>
            <a:pPr lvl="1">
              <a:buFont typeface="Arial" panose="020B0604020202020204" pitchFamily="34" charset="0"/>
              <a:buChar char="•"/>
            </a:pPr>
            <a:endParaRPr lang="en-CA" b="1" dirty="0">
              <a:latin typeface="Arial" panose="020B0604020202020204" pitchFamily="34" charset="0"/>
              <a:ea typeface="Arial" panose="020B0604020202020204" pitchFamily="34" charset="0"/>
              <a:cs typeface="Arial" panose="020B0604020202020204" pitchFamily="34" charset="0"/>
            </a:endParaRPr>
          </a:p>
          <a:p>
            <a:pPr lvl="1">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ea typeface="Arial" panose="020B0604020202020204" pitchFamily="34" charset="0"/>
                <a:cs typeface="Arial" panose="020B0604020202020204" pitchFamily="34" charset="0"/>
              </a:rPr>
              <a:t>Realistic information – honest about difficulty of accreditation</a:t>
            </a:r>
          </a:p>
          <a:p>
            <a:pPr lvl="1">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ea typeface="Arial" panose="020B0604020202020204" pitchFamily="34" charset="0"/>
                <a:cs typeface="Arial" panose="020B0604020202020204" pitchFamily="34" charset="0"/>
              </a:rPr>
              <a:t>Start accreditation process before they arrive</a:t>
            </a:r>
          </a:p>
          <a:p>
            <a:pPr lvl="1">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ea typeface="Arial" panose="020B0604020202020204" pitchFamily="34" charset="0"/>
                <a:cs typeface="Arial" panose="020B0604020202020204" pitchFamily="34" charset="0"/>
              </a:rPr>
              <a:t>Refer refugees to their first job</a:t>
            </a:r>
          </a:p>
          <a:p>
            <a:pPr lvl="1">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ea typeface="Arial" panose="020B0604020202020204" pitchFamily="34" charset="0"/>
                <a:cs typeface="Arial" panose="020B0604020202020204" pitchFamily="34" charset="0"/>
              </a:rPr>
              <a:t>Help develop professional networks (mentoring)</a:t>
            </a:r>
          </a:p>
          <a:p>
            <a:pPr lvl="1">
              <a:buFont typeface="Wingdings" panose="05000000000000000000" pitchFamily="2" charset="2"/>
              <a:buChar char="Ø"/>
            </a:pPr>
            <a:r>
              <a:rPr lang="en-CA" sz="1800" dirty="0">
                <a:solidFill>
                  <a:schemeClr val="accent3">
                    <a:lumMod val="60000"/>
                    <a:lumOff val="40000"/>
                  </a:schemeClr>
                </a:solidFill>
                <a:effectLst/>
                <a:latin typeface="Arial" panose="020B0604020202020204" pitchFamily="34" charset="0"/>
                <a:ea typeface="Arial" panose="020B0604020202020204" pitchFamily="34" charset="0"/>
                <a:cs typeface="Arial" panose="020B0604020202020204" pitchFamily="34" charset="0"/>
              </a:rPr>
              <a:t>Internships</a:t>
            </a:r>
          </a:p>
          <a:p>
            <a:pPr lvl="1">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ea typeface="Arial" panose="020B0604020202020204" pitchFamily="34" charset="0"/>
                <a:cs typeface="Arial" panose="020B0604020202020204" pitchFamily="34" charset="0"/>
              </a:rPr>
              <a:t>Volunteering</a:t>
            </a:r>
          </a:p>
        </p:txBody>
      </p:sp>
    </p:spTree>
    <p:extLst>
      <p:ext uri="{BB962C8B-B14F-4D97-AF65-F5344CB8AC3E}">
        <p14:creationId xmlns:p14="http://schemas.microsoft.com/office/powerpoint/2010/main" val="1398886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59CD-B4A4-495D-A722-70F9DE1803A7}"/>
              </a:ext>
            </a:extLst>
          </p:cNvPr>
          <p:cNvSpPr>
            <a:spLocks noGrp="1"/>
          </p:cNvSpPr>
          <p:nvPr>
            <p:ph type="title"/>
          </p:nvPr>
        </p:nvSpPr>
        <p:spPr/>
        <p:txBody>
          <a:bodyPr>
            <a:normAutofit/>
          </a:bodyPr>
          <a:lstStyle/>
          <a:p>
            <a:r>
              <a:rPr lang="en-CA" sz="3500" b="1" dirty="0">
                <a:latin typeface="Arial" panose="020B0604020202020204" pitchFamily="34" charset="0"/>
                <a:cs typeface="Arial" panose="020B0604020202020204" pitchFamily="34" charset="0"/>
              </a:rPr>
              <a:t>Barriers to employment</a:t>
            </a:r>
          </a:p>
        </p:txBody>
      </p:sp>
      <p:sp>
        <p:nvSpPr>
          <p:cNvPr id="3" name="Content Placeholder 2">
            <a:extLst>
              <a:ext uri="{FF2B5EF4-FFF2-40B4-BE49-F238E27FC236}">
                <a16:creationId xmlns:a16="http://schemas.microsoft.com/office/drawing/2014/main" id="{A275F947-B2D5-4ADB-994E-C8BDD8A80493}"/>
              </a:ext>
            </a:extLst>
          </p:cNvPr>
          <p:cNvSpPr>
            <a:spLocks noGrp="1"/>
          </p:cNvSpPr>
          <p:nvPr>
            <p:ph idx="1"/>
          </p:nvPr>
        </p:nvSpPr>
        <p:spPr>
          <a:xfrm>
            <a:off x="1132840" y="1376680"/>
            <a:ext cx="8917013" cy="4871719"/>
          </a:xfrm>
        </p:spPr>
        <p:txBody>
          <a:bodyPr>
            <a:normAutofit/>
          </a:bodyPr>
          <a:lstStyle/>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Children or childcare as barriers to employment:</a:t>
            </a:r>
            <a:r>
              <a:rPr lang="en-CA" sz="1800" dirty="0">
                <a:effectLst/>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12% said lack of child care is a barrier, mainly women</a:t>
            </a:r>
          </a:p>
          <a:p>
            <a:pPr lvl="1">
              <a:lnSpc>
                <a:spcPct val="115000"/>
              </a:lnSpc>
              <a:buFont typeface="Arial" panose="020B0604020202020204" pitchFamily="34" charset="0"/>
              <a:buChar char="•"/>
            </a:pPr>
            <a:endParaRPr lang="en-CA" sz="200" dirty="0">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Balancing family and work</a:t>
            </a:r>
          </a:p>
          <a:p>
            <a:pPr>
              <a:lnSpc>
                <a:spcPct val="115000"/>
              </a:lnSpc>
              <a:buFont typeface="Arial" panose="020B0604020202020204" pitchFamily="34" charset="0"/>
              <a:buChar char="•"/>
            </a:pPr>
            <a:endParaRPr lang="en-CA" sz="1800" b="1" dirty="0">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Work creates distance with children</a:t>
            </a:r>
          </a:p>
          <a:p>
            <a:pPr>
              <a:lnSpc>
                <a:spcPct val="115000"/>
              </a:lnSpc>
              <a:buFont typeface="Arial" panose="020B0604020202020204" pitchFamily="34" charset="0"/>
              <a:buChar char="•"/>
            </a:pPr>
            <a:endParaRPr lang="en-CA" sz="1800" b="1" dirty="0">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Children are a priority over work</a:t>
            </a:r>
            <a:endParaRPr lang="en-CA"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05778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46362-A1C2-4D65-B321-578571A09A18}"/>
              </a:ext>
            </a:extLst>
          </p:cNvPr>
          <p:cNvSpPr>
            <a:spLocks noGrp="1"/>
          </p:cNvSpPr>
          <p:nvPr>
            <p:ph type="title"/>
          </p:nvPr>
        </p:nvSpPr>
        <p:spPr/>
        <p:txBody>
          <a:bodyPr>
            <a:normAutofit/>
          </a:bodyPr>
          <a:lstStyle/>
          <a:p>
            <a:r>
              <a:rPr lang="en-CA" sz="3500" b="1" dirty="0">
                <a:effectLst/>
                <a:latin typeface="Arial" panose="020B0604020202020204" pitchFamily="34" charset="0"/>
                <a:ea typeface="Arial" panose="020B0604020202020204" pitchFamily="34" charset="0"/>
              </a:rPr>
              <a:t>Overcoming employment barriers</a:t>
            </a:r>
            <a:endParaRPr lang="en-CA" sz="3500" dirty="0"/>
          </a:p>
        </p:txBody>
      </p:sp>
      <p:sp>
        <p:nvSpPr>
          <p:cNvPr id="3" name="Content Placeholder 2">
            <a:extLst>
              <a:ext uri="{FF2B5EF4-FFF2-40B4-BE49-F238E27FC236}">
                <a16:creationId xmlns:a16="http://schemas.microsoft.com/office/drawing/2014/main" id="{8C771A33-7DF2-4622-B774-5201A7369634}"/>
              </a:ext>
            </a:extLst>
          </p:cNvPr>
          <p:cNvSpPr>
            <a:spLocks noGrp="1"/>
          </p:cNvSpPr>
          <p:nvPr>
            <p:ph idx="1"/>
          </p:nvPr>
        </p:nvSpPr>
        <p:spPr>
          <a:xfrm>
            <a:off x="838200" y="1513036"/>
            <a:ext cx="10515600" cy="4663927"/>
          </a:xfrm>
        </p:spPr>
        <p:txBody>
          <a:bodyPr>
            <a:normAutofit/>
          </a:bodyPr>
          <a:lstStyle/>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Professionals working blue collar jobs</a:t>
            </a:r>
            <a:endParaRPr lang="en-CA" sz="1800" dirty="0">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Working any job</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Working for Arabs</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Working under the table</a:t>
            </a:r>
            <a:endParaRPr lang="en-CA" sz="1800" dirty="0">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Employee rights</a:t>
            </a:r>
          </a:p>
          <a:p>
            <a:pPr>
              <a:lnSpc>
                <a:spcPct val="115000"/>
              </a:lnSpc>
              <a:buFont typeface="Wingdings" panose="05000000000000000000" pitchFamily="2" charset="2"/>
              <a:buChar char="Ø"/>
            </a:pPr>
            <a:r>
              <a:rPr lang="en-CA" sz="1800" dirty="0">
                <a:solidFill>
                  <a:schemeClr val="accent3">
                    <a:lumMod val="60000"/>
                    <a:lumOff val="40000"/>
                  </a:schemeClr>
                </a:solidFill>
                <a:effectLst/>
                <a:latin typeface="Arial" panose="020B0604020202020204" pitchFamily="34" charset="0"/>
                <a:ea typeface="Arial" panose="020B0604020202020204" pitchFamily="34" charset="0"/>
              </a:rPr>
              <a:t>Participants requested to learn more about their rights, especially as employees to prevent being exploited. </a:t>
            </a:r>
          </a:p>
          <a:p>
            <a:pPr>
              <a:lnSpc>
                <a:spcPct val="115000"/>
              </a:lnSpc>
              <a:buFont typeface="Wingdings" panose="05000000000000000000" pitchFamily="2" charset="2"/>
              <a:buChar char="Ø"/>
            </a:pPr>
            <a:r>
              <a:rPr lang="en-CA" sz="1800" dirty="0">
                <a:solidFill>
                  <a:schemeClr val="accent3">
                    <a:lumMod val="60000"/>
                    <a:lumOff val="40000"/>
                  </a:schemeClr>
                </a:solidFill>
                <a:effectLst/>
                <a:latin typeface="Arial" panose="020B0604020202020204" pitchFamily="34" charset="0"/>
                <a:ea typeface="Arial" panose="020B0604020202020204" pitchFamily="34" charset="0"/>
              </a:rPr>
              <a:t>Participants requested casual meetings with lawyers to educate them about their rights and consult them on any issues they may be experiencing. </a:t>
            </a:r>
            <a:endParaRPr lang="en-CA" sz="1800" b="1" dirty="0">
              <a:solidFill>
                <a:schemeClr val="accent3">
                  <a:lumMod val="60000"/>
                  <a:lumOff val="40000"/>
                </a:schemeClr>
              </a:solidFill>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Volunteering </a:t>
            </a:r>
            <a:r>
              <a:rPr lang="en-CA" sz="1800" dirty="0">
                <a:effectLst/>
                <a:latin typeface="Arial" panose="020B0604020202020204" pitchFamily="34" charset="0"/>
                <a:ea typeface="Arial" panose="020B0604020202020204" pitchFamily="34" charset="0"/>
              </a:rPr>
              <a:t>– only 1% are volunteers</a:t>
            </a:r>
          </a:p>
          <a:p>
            <a:pPr>
              <a:lnSpc>
                <a:spcPct val="115000"/>
              </a:lnSpc>
              <a:buFont typeface="Arial" panose="020B0604020202020204" pitchFamily="34" charset="0"/>
              <a:buChar char="•"/>
            </a:pPr>
            <a:r>
              <a:rPr lang="en-CA" sz="1800" b="1" dirty="0">
                <a:latin typeface="Arial" panose="020B0604020202020204" pitchFamily="34" charset="0"/>
                <a:ea typeface="Arial" panose="020B0604020202020204" pitchFamily="34" charset="0"/>
              </a:rPr>
              <a:t>Self-employment - </a:t>
            </a:r>
            <a:r>
              <a:rPr lang="en-CA" sz="1800" b="1" dirty="0">
                <a:solidFill>
                  <a:schemeClr val="accent3">
                    <a:lumMod val="60000"/>
                    <a:lumOff val="40000"/>
                  </a:schemeClr>
                </a:solidFill>
                <a:latin typeface="Arial" panose="020B0604020202020204" pitchFamily="34" charset="0"/>
                <a:ea typeface="Arial" panose="020B0604020202020204" pitchFamily="34" charset="0"/>
              </a:rPr>
              <a:t>mentoring</a:t>
            </a:r>
            <a:endParaRPr lang="en-CA" sz="1800" b="1" dirty="0">
              <a:solidFill>
                <a:schemeClr val="accent3">
                  <a:lumMod val="60000"/>
                  <a:lumOff val="40000"/>
                </a:schemeClr>
              </a:solidFill>
              <a:effectLst/>
              <a:latin typeface="Arial" panose="020B0604020202020204" pitchFamily="34" charset="0"/>
              <a:ea typeface="Arial" panose="020B0604020202020204" pitchFamily="34" charset="0"/>
            </a:endParaRPr>
          </a:p>
          <a:p>
            <a:pPr>
              <a:buFont typeface="Arial" panose="020B0604020202020204" pitchFamily="34" charset="0"/>
              <a:buChar char="•"/>
            </a:pPr>
            <a:endParaRPr lang="en-CA" dirty="0"/>
          </a:p>
        </p:txBody>
      </p:sp>
    </p:spTree>
    <p:extLst>
      <p:ext uri="{BB962C8B-B14F-4D97-AF65-F5344CB8AC3E}">
        <p14:creationId xmlns:p14="http://schemas.microsoft.com/office/powerpoint/2010/main" val="3686092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076E-EE15-4569-81D4-EB4498F85742}"/>
              </a:ext>
            </a:extLst>
          </p:cNvPr>
          <p:cNvSpPr>
            <a:spLocks noGrp="1"/>
          </p:cNvSpPr>
          <p:nvPr>
            <p:ph type="title"/>
          </p:nvPr>
        </p:nvSpPr>
        <p:spPr>
          <a:xfrm>
            <a:off x="1033096" y="365125"/>
            <a:ext cx="10320704" cy="777875"/>
          </a:xfrm>
        </p:spPr>
        <p:txBody>
          <a:bodyPr>
            <a:normAutofit/>
          </a:bodyPr>
          <a:lstStyle/>
          <a:p>
            <a:r>
              <a:rPr lang="en-CA" sz="3500" b="1" dirty="0">
                <a:effectLst/>
                <a:latin typeface="Arial" panose="020B0604020202020204" pitchFamily="34" charset="0"/>
                <a:ea typeface="Arial" panose="020B0604020202020204" pitchFamily="34" charset="0"/>
              </a:rPr>
              <a:t>Language</a:t>
            </a:r>
            <a:endParaRPr lang="en-CA" sz="3500" dirty="0"/>
          </a:p>
        </p:txBody>
      </p:sp>
      <p:sp>
        <p:nvSpPr>
          <p:cNvPr id="3" name="Content Placeholder 2">
            <a:extLst>
              <a:ext uri="{FF2B5EF4-FFF2-40B4-BE49-F238E27FC236}">
                <a16:creationId xmlns:a16="http://schemas.microsoft.com/office/drawing/2014/main" id="{39D1ADDB-928F-4B9B-8C22-4CDE2F4314D9}"/>
              </a:ext>
            </a:extLst>
          </p:cNvPr>
          <p:cNvSpPr>
            <a:spLocks noGrp="1"/>
          </p:cNvSpPr>
          <p:nvPr>
            <p:ph idx="1"/>
          </p:nvPr>
        </p:nvSpPr>
        <p:spPr>
          <a:xfrm>
            <a:off x="729762" y="984738"/>
            <a:ext cx="10624038" cy="5192225"/>
          </a:xfrm>
        </p:spPr>
        <p:txBody>
          <a:bodyPr>
            <a:normAutofit/>
          </a:bodyPr>
          <a:lstStyle/>
          <a:p>
            <a:pPr>
              <a:lnSpc>
                <a:spcPct val="115000"/>
              </a:lnSpc>
              <a:buFont typeface="Arial" panose="020B0604020202020204" pitchFamily="34" charset="0"/>
              <a:buChar char="•"/>
            </a:pPr>
            <a:endParaRPr lang="en-CA" sz="1800" dirty="0">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Language as a barrier:</a:t>
            </a:r>
            <a:r>
              <a:rPr lang="en-CA" sz="1800" dirty="0">
                <a:effectLst/>
                <a:latin typeface="Arial" panose="020B0604020202020204" pitchFamily="34" charset="0"/>
                <a:ea typeface="Arial" panose="020B0604020202020204" pitchFamily="34" charset="0"/>
              </a:rPr>
              <a:t> to employment, forming new relationships, education, healthcare, defending themselves in legal matters. </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Good English</a:t>
            </a:r>
            <a:r>
              <a:rPr lang="en-CA" sz="1800" dirty="0">
                <a:effectLst/>
                <a:latin typeface="Arial" panose="020B0604020202020204" pitchFamily="34" charset="0"/>
                <a:ea typeface="Arial" panose="020B0604020202020204" pitchFamily="34" charset="0"/>
              </a:rPr>
              <a:t>: Resettlement was easier for those who speak English more fluently</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Learning English:</a:t>
            </a:r>
            <a:r>
              <a:rPr lang="en-CA" sz="1800" dirty="0">
                <a:effectLst/>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The majority of participants took or are still taking ESL classes.</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33% intermediate and 13% advanced</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PSRs are more likely to have intermediate or advanced English.</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Having a </a:t>
            </a:r>
            <a:r>
              <a:rPr lang="en-CA" dirty="0" err="1">
                <a:effectLst/>
                <a:latin typeface="Arial" panose="020B0604020202020204" pitchFamily="34" charset="0"/>
                <a:ea typeface="Arial" panose="020B0604020202020204" pitchFamily="34" charset="0"/>
              </a:rPr>
              <a:t>highschool</a:t>
            </a:r>
            <a:r>
              <a:rPr lang="en-CA" dirty="0">
                <a:effectLst/>
                <a:latin typeface="Arial" panose="020B0604020202020204" pitchFamily="34" charset="0"/>
                <a:ea typeface="Arial" panose="020B0604020202020204" pitchFamily="34" charset="0"/>
              </a:rPr>
              <a:t> diploma or more could make it easier for some </a:t>
            </a:r>
            <a:r>
              <a:rPr lang="en-CA" dirty="0">
                <a:latin typeface="Arial" panose="020B0604020202020204" pitchFamily="34" charset="0"/>
                <a:ea typeface="Arial" panose="020B0604020202020204" pitchFamily="34" charset="0"/>
              </a:rPr>
              <a:t>newcomers </a:t>
            </a:r>
            <a:r>
              <a:rPr lang="en-CA" dirty="0">
                <a:effectLst/>
                <a:latin typeface="Arial" panose="020B0604020202020204" pitchFamily="34" charset="0"/>
                <a:ea typeface="Arial" panose="020B0604020202020204" pitchFamily="34" charset="0"/>
              </a:rPr>
              <a:t>to learn English.</a:t>
            </a:r>
          </a:p>
          <a:p>
            <a:pPr>
              <a:lnSpc>
                <a:spcPct val="115000"/>
              </a:lnSpc>
              <a:buFont typeface="Wingdings" panose="05000000000000000000" pitchFamily="2" charset="2"/>
              <a:buChar char="Ø"/>
            </a:pPr>
            <a:r>
              <a:rPr lang="en-CA" dirty="0">
                <a:solidFill>
                  <a:schemeClr val="accent3">
                    <a:lumMod val="60000"/>
                    <a:lumOff val="40000"/>
                  </a:schemeClr>
                </a:solidFill>
                <a:latin typeface="Arial" panose="020B0604020202020204" pitchFamily="34" charset="0"/>
                <a:ea typeface="Arial" panose="020B0604020202020204" pitchFamily="34" charset="0"/>
              </a:rPr>
              <a:t>Start learning English before coming to Canada</a:t>
            </a:r>
            <a:endParaRPr lang="en-CA" dirty="0">
              <a:solidFill>
                <a:schemeClr val="accent3">
                  <a:lumMod val="60000"/>
                  <a:lumOff val="40000"/>
                </a:schemeClr>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2634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076E-EE15-4569-81D4-EB4498F85742}"/>
              </a:ext>
            </a:extLst>
          </p:cNvPr>
          <p:cNvSpPr>
            <a:spLocks noGrp="1"/>
          </p:cNvSpPr>
          <p:nvPr>
            <p:ph type="title"/>
          </p:nvPr>
        </p:nvSpPr>
        <p:spPr>
          <a:xfrm>
            <a:off x="1033096" y="365125"/>
            <a:ext cx="10320704" cy="777875"/>
          </a:xfrm>
        </p:spPr>
        <p:txBody>
          <a:bodyPr>
            <a:normAutofit/>
          </a:bodyPr>
          <a:lstStyle/>
          <a:p>
            <a:r>
              <a:rPr lang="en-CA" sz="3500" b="1" dirty="0">
                <a:effectLst/>
                <a:latin typeface="Arial" panose="020B0604020202020204" pitchFamily="34" charset="0"/>
                <a:ea typeface="Arial" panose="020B0604020202020204" pitchFamily="34" charset="0"/>
              </a:rPr>
              <a:t>Language</a:t>
            </a:r>
            <a:endParaRPr lang="en-CA" sz="3500" dirty="0"/>
          </a:p>
        </p:txBody>
      </p:sp>
      <p:sp>
        <p:nvSpPr>
          <p:cNvPr id="3" name="Content Placeholder 2">
            <a:extLst>
              <a:ext uri="{FF2B5EF4-FFF2-40B4-BE49-F238E27FC236}">
                <a16:creationId xmlns:a16="http://schemas.microsoft.com/office/drawing/2014/main" id="{39D1ADDB-928F-4B9B-8C22-4CDE2F4314D9}"/>
              </a:ext>
            </a:extLst>
          </p:cNvPr>
          <p:cNvSpPr>
            <a:spLocks noGrp="1"/>
          </p:cNvSpPr>
          <p:nvPr>
            <p:ph idx="1"/>
          </p:nvPr>
        </p:nvSpPr>
        <p:spPr>
          <a:xfrm>
            <a:off x="729762" y="984738"/>
            <a:ext cx="10624038" cy="5192225"/>
          </a:xfrm>
        </p:spPr>
        <p:txBody>
          <a:bodyPr>
            <a:normAutofit/>
          </a:bodyPr>
          <a:lstStyle/>
          <a:p>
            <a:pPr>
              <a:lnSpc>
                <a:spcPct val="115000"/>
              </a:lnSpc>
              <a:buFont typeface="Arial" panose="020B0604020202020204" pitchFamily="34" charset="0"/>
              <a:buChar char="•"/>
            </a:pPr>
            <a:endParaRPr lang="en-CA" sz="1800" dirty="0">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ESL classes ineffective:</a:t>
            </a:r>
            <a:r>
              <a:rPr lang="en-CA" sz="1800" dirty="0">
                <a:effectLst/>
                <a:latin typeface="Arial" panose="020B0604020202020204" pitchFamily="34" charset="0"/>
                <a:ea typeface="Arial" panose="020B0604020202020204" pitchFamily="34" charset="0"/>
              </a:rPr>
              <a:t> Many participants felt that they are not making any progress by attending ESL classes.</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Practicing English:</a:t>
            </a:r>
            <a:r>
              <a:rPr lang="en-CA" sz="1800" dirty="0">
                <a:effectLst/>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Those who have intermediate or advanced English skills are more likely to have friends who are non-Arab and more likely to have improved their English by interacting with native English speakers.</a:t>
            </a:r>
          </a:p>
          <a:p>
            <a:pPr>
              <a:lnSpc>
                <a:spcPct val="115000"/>
              </a:lnSpc>
              <a:buFont typeface="Wingdings" panose="05000000000000000000" pitchFamily="2" charset="2"/>
              <a:buChar char="Ø"/>
            </a:pPr>
            <a:r>
              <a:rPr lang="en-CA" dirty="0">
                <a:solidFill>
                  <a:schemeClr val="accent3">
                    <a:lumMod val="60000"/>
                    <a:lumOff val="40000"/>
                  </a:schemeClr>
                </a:solidFill>
                <a:effectLst/>
                <a:latin typeface="Arial" panose="020B0604020202020204" pitchFamily="34" charset="0"/>
                <a:ea typeface="Arial" panose="020B0604020202020204" pitchFamily="34" charset="0"/>
              </a:rPr>
              <a:t>Arranging for refugees to meet non-Arabs to practice English or be immersed in English speaking environments</a:t>
            </a:r>
          </a:p>
        </p:txBody>
      </p:sp>
    </p:spTree>
    <p:extLst>
      <p:ext uri="{BB962C8B-B14F-4D97-AF65-F5344CB8AC3E}">
        <p14:creationId xmlns:p14="http://schemas.microsoft.com/office/powerpoint/2010/main" val="834996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44F37-9394-49C1-B5DA-1E03528968B6}"/>
              </a:ext>
            </a:extLst>
          </p:cNvPr>
          <p:cNvSpPr>
            <a:spLocks noGrp="1"/>
          </p:cNvSpPr>
          <p:nvPr>
            <p:ph type="title"/>
          </p:nvPr>
        </p:nvSpPr>
        <p:spPr>
          <a:xfrm>
            <a:off x="838200" y="213360"/>
            <a:ext cx="10515600" cy="746760"/>
          </a:xfrm>
        </p:spPr>
        <p:txBody>
          <a:bodyPr>
            <a:normAutofit/>
          </a:bodyPr>
          <a:lstStyle/>
          <a:p>
            <a:r>
              <a:rPr lang="en-CA" sz="3500" b="1" kern="0" dirty="0">
                <a:effectLst/>
                <a:latin typeface="Arial" panose="020B0604020202020204" pitchFamily="34" charset="0"/>
              </a:rPr>
              <a:t>Housing</a:t>
            </a:r>
            <a:endParaRPr lang="en-CA" sz="3500" dirty="0"/>
          </a:p>
        </p:txBody>
      </p:sp>
      <p:sp>
        <p:nvSpPr>
          <p:cNvPr id="3" name="Content Placeholder 2">
            <a:extLst>
              <a:ext uri="{FF2B5EF4-FFF2-40B4-BE49-F238E27FC236}">
                <a16:creationId xmlns:a16="http://schemas.microsoft.com/office/drawing/2014/main" id="{FDC26834-A76D-4553-8170-F5B5472F4FD8}"/>
              </a:ext>
            </a:extLst>
          </p:cNvPr>
          <p:cNvSpPr>
            <a:spLocks noGrp="1"/>
          </p:cNvSpPr>
          <p:nvPr>
            <p:ph idx="1"/>
          </p:nvPr>
        </p:nvSpPr>
        <p:spPr>
          <a:xfrm>
            <a:off x="838200" y="960120"/>
            <a:ext cx="10515600" cy="5216843"/>
          </a:xfrm>
        </p:spPr>
        <p:txBody>
          <a:bodyPr>
            <a:noAutofit/>
          </a:bodyPr>
          <a:lstStyle/>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Help finding housing:</a:t>
            </a:r>
            <a:r>
              <a:rPr lang="en-CA" sz="1800" dirty="0">
                <a:effectLst/>
                <a:latin typeface="Arial" panose="020B0604020202020204" pitchFamily="34" charset="0"/>
                <a:ea typeface="Arial" panose="020B0604020202020204" pitchFamily="34" charset="0"/>
              </a:rPr>
              <a:t> help from settlement organizations, community centers, friends, volunteers, other refugees</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Difficulty finding housing:</a:t>
            </a:r>
            <a:r>
              <a:rPr lang="en-CA" sz="1800" b="1" dirty="0">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40% found difficulty finding accommodations</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PSRs reported it easier to find housing than GARs </a:t>
            </a:r>
          </a:p>
          <a:p>
            <a:pPr lvl="2">
              <a:lnSpc>
                <a:spcPct val="115000"/>
              </a:lnSpc>
              <a:buFont typeface="Arial" panose="020B0604020202020204" pitchFamily="34" charset="0"/>
              <a:buChar char="•"/>
            </a:pPr>
            <a:r>
              <a:rPr lang="en-CA" sz="1800" dirty="0">
                <a:latin typeface="Arial" panose="020B0604020202020204" pitchFamily="34" charset="0"/>
                <a:ea typeface="Arial" panose="020B0604020202020204" pitchFamily="34" charset="0"/>
              </a:rPr>
              <a:t>These participants were more likely to have intermediate or advanced English</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Difficulty renting:</a:t>
            </a:r>
            <a:r>
              <a:rPr lang="en-CA" sz="1800" dirty="0">
                <a:effectLst/>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40% found difficulty renting</a:t>
            </a:r>
            <a:endParaRPr lang="en-CA" dirty="0">
              <a:effectLst/>
              <a:latin typeface="Arial" panose="020B0604020202020204" pitchFamily="34" charset="0"/>
              <a:ea typeface="Arial" panose="020B0604020202020204" pitchFamily="34" charset="0"/>
            </a:endParaRP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Lack of credit history</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Unemployment</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Forced to pay several months’ rent</a:t>
            </a:r>
            <a:endParaRPr lang="en-CA"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14029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55B2-E475-492D-A4F9-FC3746326A5C}"/>
              </a:ext>
            </a:extLst>
          </p:cNvPr>
          <p:cNvSpPr>
            <a:spLocks noGrp="1"/>
          </p:cNvSpPr>
          <p:nvPr>
            <p:ph type="title"/>
          </p:nvPr>
        </p:nvSpPr>
        <p:spPr>
          <a:xfrm>
            <a:off x="646111" y="452718"/>
            <a:ext cx="10662700" cy="938760"/>
          </a:xfrm>
        </p:spPr>
        <p:txBody>
          <a:bodyPr/>
          <a:lstStyle/>
          <a:p>
            <a:pPr algn="ctr"/>
            <a:r>
              <a:rPr lang="en-CA" sz="3500" b="1" dirty="0">
                <a:latin typeface="Arial" panose="020B0604020202020204" pitchFamily="34" charset="0"/>
                <a:cs typeface="Arial" panose="020B0604020202020204" pitchFamily="34" charset="0"/>
              </a:rPr>
              <a:t>Research Team</a:t>
            </a:r>
          </a:p>
        </p:txBody>
      </p:sp>
      <p:sp>
        <p:nvSpPr>
          <p:cNvPr id="3" name="Content Placeholder 2">
            <a:extLst>
              <a:ext uri="{FF2B5EF4-FFF2-40B4-BE49-F238E27FC236}">
                <a16:creationId xmlns:a16="http://schemas.microsoft.com/office/drawing/2014/main" id="{CCFF25DA-6926-4140-8327-F06947AC19EB}"/>
              </a:ext>
            </a:extLst>
          </p:cNvPr>
          <p:cNvSpPr>
            <a:spLocks noGrp="1"/>
          </p:cNvSpPr>
          <p:nvPr>
            <p:ph idx="1"/>
          </p:nvPr>
        </p:nvSpPr>
        <p:spPr>
          <a:xfrm>
            <a:off x="795130" y="1595805"/>
            <a:ext cx="10662700" cy="4908362"/>
          </a:xfrm>
        </p:spPr>
        <p:txBody>
          <a:bodyPr>
            <a:normAutofit lnSpcReduction="10000"/>
          </a:bodyPr>
          <a:lstStyle/>
          <a:p>
            <a:pPr marL="0" indent="0">
              <a:buNone/>
            </a:pPr>
            <a:r>
              <a:rPr lang="en-CA" sz="1800" dirty="0">
                <a:latin typeface="Arial" panose="020B0604020202020204" pitchFamily="34" charset="0"/>
                <a:cs typeface="Arial" panose="020B0604020202020204" pitchFamily="34" charset="0"/>
              </a:rPr>
              <a:t>Primary Investigator: Dr. Usha George, </a:t>
            </a:r>
            <a:r>
              <a:rPr lang="en-US" sz="1800" dirty="0">
                <a:effectLst/>
                <a:latin typeface="Arial" panose="020B0604020202020204" pitchFamily="34" charset="0"/>
                <a:ea typeface="Calibri" panose="020F0502020204030204" pitchFamily="34" charset="0"/>
                <a:cs typeface="Arial" panose="020B0604020202020204" pitchFamily="34" charset="0"/>
              </a:rPr>
              <a:t>Faculty of Community Services at Ryerson University</a:t>
            </a:r>
            <a:endParaRPr lang="en-CA" sz="1800" dirty="0">
              <a:latin typeface="Arial" panose="020B0604020202020204" pitchFamily="34" charset="0"/>
              <a:cs typeface="Arial" panose="020B0604020202020204" pitchFamily="34" charset="0"/>
            </a:endParaRPr>
          </a:p>
          <a:p>
            <a:pPr marL="0" indent="0">
              <a:buNone/>
            </a:pPr>
            <a:r>
              <a:rPr lang="en-CA" sz="1800" dirty="0">
                <a:latin typeface="Arial" panose="020B0604020202020204" pitchFamily="34" charset="0"/>
                <a:cs typeface="Arial" panose="020B0604020202020204" pitchFamily="34" charset="0"/>
              </a:rPr>
              <a:t>Project Coordinators:</a:t>
            </a:r>
          </a:p>
          <a:p>
            <a:pPr marL="457200" lvl="1" indent="0">
              <a:buNone/>
            </a:pPr>
            <a:r>
              <a:rPr lang="en-CA" dirty="0" err="1">
                <a:latin typeface="Arial" panose="020B0604020202020204" pitchFamily="34" charset="0"/>
                <a:cs typeface="Arial" panose="020B0604020202020204" pitchFamily="34" charset="0"/>
              </a:rPr>
              <a:t>Aicha</a:t>
            </a:r>
            <a:r>
              <a:rPr lang="en-CA" dirty="0">
                <a:latin typeface="Arial" panose="020B0604020202020204" pitchFamily="34" charset="0"/>
                <a:cs typeface="Arial" panose="020B0604020202020204" pitchFamily="34" charset="0"/>
              </a:rPr>
              <a:t> Benayoune, MSW, RSW</a:t>
            </a:r>
          </a:p>
          <a:p>
            <a:pPr marL="457200" lvl="1" indent="0">
              <a:buNone/>
            </a:pPr>
            <a:r>
              <a:rPr lang="en-CA" i="0" dirty="0" err="1">
                <a:effectLst/>
                <a:latin typeface="Arial" panose="020B0604020202020204" pitchFamily="34" charset="0"/>
                <a:cs typeface="Arial" panose="020B0604020202020204" pitchFamily="34" charset="0"/>
              </a:rPr>
              <a:t>Tearney</a:t>
            </a:r>
            <a:r>
              <a:rPr lang="en-CA" i="0">
                <a:effectLst/>
                <a:latin typeface="Arial" panose="020B0604020202020204" pitchFamily="34" charset="0"/>
                <a:cs typeface="Arial" panose="020B0604020202020204" pitchFamily="34" charset="0"/>
              </a:rPr>
              <a:t> McDermott, M.A.</a:t>
            </a:r>
            <a:endParaRPr lang="en-CA" i="0" dirty="0">
              <a:effectLst/>
              <a:latin typeface="Arial" panose="020B0604020202020204" pitchFamily="34" charset="0"/>
              <a:cs typeface="Arial" panose="020B0604020202020204" pitchFamily="34" charset="0"/>
            </a:endParaRPr>
          </a:p>
          <a:p>
            <a:pPr marL="57150" indent="0">
              <a:buNone/>
            </a:pPr>
            <a:r>
              <a:rPr lang="en-US" sz="1800" dirty="0">
                <a:effectLst/>
                <a:latin typeface="Arial" panose="020B0604020202020204" pitchFamily="34" charset="0"/>
                <a:ea typeface="Calibri" panose="020F0502020204030204" pitchFamily="34" charset="0"/>
                <a:cs typeface="Arial" panose="020B0604020202020204" pitchFamily="34" charset="0"/>
              </a:rPr>
              <a:t>Co-applicants: Dr. </a:t>
            </a:r>
            <a:r>
              <a:rPr lang="en-US" sz="1800" dirty="0" err="1">
                <a:effectLst/>
                <a:latin typeface="Arial" panose="020B0604020202020204" pitchFamily="34" charset="0"/>
                <a:ea typeface="Calibri" panose="020F0502020204030204" pitchFamily="34" charset="0"/>
                <a:cs typeface="Arial" panose="020B0604020202020204" pitchFamily="34" charset="0"/>
              </a:rPr>
              <a:t>Ferzana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Chaze</a:t>
            </a:r>
            <a:r>
              <a:rPr lang="en-US" sz="1800" dirty="0">
                <a:effectLst/>
                <a:latin typeface="Arial" panose="020B0604020202020204" pitchFamily="34" charset="0"/>
                <a:ea typeface="Calibri" panose="020F0502020204030204" pitchFamily="34" charset="0"/>
                <a:cs typeface="Arial" panose="020B0604020202020204" pitchFamily="34" charset="0"/>
              </a:rPr>
              <a:t> (Sheridan College), Dr. Esme Fuller-Thomson (University of Toronto), Dr. John Shields (Ryerson University), Dr. Ka Tat Tsang (University of Toronto), and Dr. </a:t>
            </a:r>
            <a:r>
              <a:rPr lang="en-US" sz="1800" dirty="0" err="1">
                <a:effectLst/>
                <a:latin typeface="Arial" panose="020B0604020202020204" pitchFamily="34" charset="0"/>
                <a:ea typeface="Calibri" panose="020F0502020204030204" pitchFamily="34" charset="0"/>
                <a:cs typeface="Arial" panose="020B0604020202020204" pitchFamily="34" charset="0"/>
              </a:rPr>
              <a:t>Shuguang</a:t>
            </a:r>
            <a:r>
              <a:rPr lang="en-US" sz="1800" dirty="0">
                <a:effectLst/>
                <a:latin typeface="Arial" panose="020B0604020202020204" pitchFamily="34" charset="0"/>
                <a:ea typeface="Calibri" panose="020F0502020204030204" pitchFamily="34" charset="0"/>
                <a:cs typeface="Arial" panose="020B0604020202020204" pitchFamily="34" charset="0"/>
              </a:rPr>
              <a:t> Wang (Ryerson University).</a:t>
            </a:r>
          </a:p>
          <a:p>
            <a:pPr marL="57150" indent="0">
              <a:buNone/>
            </a:pPr>
            <a:endParaRPr lang="en-CA" sz="1800" dirty="0">
              <a:latin typeface="Arial" panose="020B0604020202020204" pitchFamily="34" charset="0"/>
              <a:cs typeface="Arial" panose="020B0604020202020204" pitchFamily="34" charset="0"/>
            </a:endParaRPr>
          </a:p>
          <a:p>
            <a:pPr marL="0" indent="0">
              <a:buNone/>
            </a:pPr>
            <a:r>
              <a:rPr lang="en-CA" sz="1800" dirty="0">
                <a:latin typeface="Arial" panose="020B0604020202020204" pitchFamily="34" charset="0"/>
                <a:cs typeface="Arial" panose="020B0604020202020204" pitchFamily="34" charset="0"/>
              </a:rPr>
              <a:t>Partners:</a:t>
            </a:r>
            <a:r>
              <a:rPr lang="en-US" sz="1800" dirty="0">
                <a:latin typeface="Arial" panose="020B0604020202020204" pitchFamily="34" charset="0"/>
                <a:cs typeface="Arial" panose="020B0604020202020204" pitchFamily="34" charset="0"/>
              </a:rPr>
              <a:t> t</a:t>
            </a:r>
            <a:r>
              <a:rPr lang="en-US" sz="1800" dirty="0">
                <a:effectLst/>
                <a:latin typeface="Arial" panose="020B0604020202020204" pitchFamily="34" charset="0"/>
                <a:ea typeface="Calibri" panose="020F0502020204030204" pitchFamily="34" charset="0"/>
                <a:cs typeface="Arial" panose="020B0604020202020204" pitchFamily="34" charset="0"/>
              </a:rPr>
              <a:t>he Syrian Canadian Foundation, the Syrian Community Centre, </a:t>
            </a:r>
            <a:r>
              <a:rPr lang="en-US" sz="1800" dirty="0" err="1">
                <a:effectLst/>
                <a:latin typeface="Arial" panose="020B0604020202020204" pitchFamily="34" charset="0"/>
                <a:ea typeface="Calibri" panose="020F0502020204030204" pitchFamily="34" charset="0"/>
                <a:cs typeface="Arial" panose="020B0604020202020204" pitchFamily="34" charset="0"/>
              </a:rPr>
              <a:t>CultureLink</a:t>
            </a:r>
            <a:r>
              <a:rPr lang="en-US" sz="1800" dirty="0">
                <a:effectLst/>
                <a:latin typeface="Arial" panose="020B0604020202020204" pitchFamily="34" charset="0"/>
                <a:ea typeface="Calibri" panose="020F0502020204030204" pitchFamily="34" charset="0"/>
                <a:cs typeface="Arial" panose="020B0604020202020204" pitchFamily="34" charset="0"/>
              </a:rPr>
              <a:t>, the Canadian Centre for Victims of Torture (CCVT), Settlement Assistance and Family Support Services (SAFSS), the Arab Community Centre of Toronto (ACCT), the City of Toronto Newcomer Office, and the YMCA of Greater Toronto</a:t>
            </a:r>
            <a:endParaRPr lang="en-CA" sz="1800" dirty="0">
              <a:latin typeface="Arial" panose="020B0604020202020204" pitchFamily="34" charset="0"/>
              <a:cs typeface="Arial" panose="020B0604020202020204" pitchFamily="34" charset="0"/>
            </a:endParaRPr>
          </a:p>
          <a:p>
            <a:pPr marL="0" indent="0">
              <a:buNone/>
            </a:pPr>
            <a:endParaRPr lang="en-CA" sz="1800" dirty="0">
              <a:latin typeface="Arial" panose="020B0604020202020204" pitchFamily="34" charset="0"/>
              <a:cs typeface="Arial" panose="020B0604020202020204" pitchFamily="34" charset="0"/>
            </a:endParaRPr>
          </a:p>
          <a:p>
            <a:pPr marL="0" indent="0">
              <a:buNone/>
            </a:pPr>
            <a:r>
              <a:rPr lang="en-US" sz="1800" dirty="0">
                <a:effectLst/>
                <a:latin typeface="Arial" panose="020B0604020202020204" pitchFamily="34" charset="0"/>
                <a:ea typeface="Calibri" panose="020F0502020204030204" pitchFamily="34" charset="0"/>
                <a:cs typeface="Arial" panose="020B0604020202020204" pitchFamily="34" charset="0"/>
              </a:rPr>
              <a:t>This study was funded by the Social Sciences and Humanities Research Council of Canada (SSHRC)</a:t>
            </a:r>
            <a:endParaRPr lang="en-CA" sz="1800"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a:p>
            <a:endParaRPr lang="en-CA" sz="1800" dirty="0"/>
          </a:p>
        </p:txBody>
      </p:sp>
    </p:spTree>
    <p:extLst>
      <p:ext uri="{BB962C8B-B14F-4D97-AF65-F5344CB8AC3E}">
        <p14:creationId xmlns:p14="http://schemas.microsoft.com/office/powerpoint/2010/main" val="241531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5BFC-7550-4A43-ACAC-1730DD10E9AE}"/>
              </a:ext>
            </a:extLst>
          </p:cNvPr>
          <p:cNvSpPr>
            <a:spLocks noGrp="1"/>
          </p:cNvSpPr>
          <p:nvPr>
            <p:ph type="title"/>
          </p:nvPr>
        </p:nvSpPr>
        <p:spPr/>
        <p:txBody>
          <a:bodyPr>
            <a:normAutofit/>
          </a:bodyPr>
          <a:lstStyle/>
          <a:p>
            <a:r>
              <a:rPr lang="en-CA" sz="3500" b="1" dirty="0">
                <a:effectLst/>
                <a:latin typeface="Arial" panose="020B0604020202020204" pitchFamily="34" charset="0"/>
                <a:ea typeface="Arial" panose="020B0604020202020204" pitchFamily="34" charset="0"/>
              </a:rPr>
              <a:t>Mental health</a:t>
            </a:r>
            <a:endParaRPr lang="en-CA" sz="3500" dirty="0"/>
          </a:p>
        </p:txBody>
      </p:sp>
      <p:sp>
        <p:nvSpPr>
          <p:cNvPr id="3" name="Content Placeholder 2">
            <a:extLst>
              <a:ext uri="{FF2B5EF4-FFF2-40B4-BE49-F238E27FC236}">
                <a16:creationId xmlns:a16="http://schemas.microsoft.com/office/drawing/2014/main" id="{37E4CBAC-13E1-47CF-AE2C-A9F1C8FDE41B}"/>
              </a:ext>
            </a:extLst>
          </p:cNvPr>
          <p:cNvSpPr>
            <a:spLocks noGrp="1"/>
          </p:cNvSpPr>
          <p:nvPr>
            <p:ph idx="1"/>
          </p:nvPr>
        </p:nvSpPr>
        <p:spPr>
          <a:xfrm>
            <a:off x="1129085" y="1622066"/>
            <a:ext cx="8920768" cy="4626333"/>
          </a:xfrm>
        </p:spPr>
        <p:txBody>
          <a:bodyPr>
            <a:normAutofit/>
          </a:bodyPr>
          <a:lstStyle/>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Loss</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Stress and pressure after arrival in Canada: </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unemployment, not knowing the system, lack of support, and busy lifestyle</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Sad or depressed </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Shock </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Fear and anxiety</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Hopelessness and despair</a:t>
            </a:r>
          </a:p>
          <a:p>
            <a:pPr>
              <a:lnSpc>
                <a:spcPct val="115000"/>
              </a:lnSpc>
              <a:buFont typeface="Arial" panose="020B0604020202020204" pitchFamily="34" charset="0"/>
              <a:buChar char="•"/>
            </a:pPr>
            <a:endParaRPr lang="en-CA"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9924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5BFC-7550-4A43-ACAC-1730DD10E9AE}"/>
              </a:ext>
            </a:extLst>
          </p:cNvPr>
          <p:cNvSpPr>
            <a:spLocks noGrp="1"/>
          </p:cNvSpPr>
          <p:nvPr>
            <p:ph type="title"/>
          </p:nvPr>
        </p:nvSpPr>
        <p:spPr/>
        <p:txBody>
          <a:bodyPr>
            <a:normAutofit/>
          </a:bodyPr>
          <a:lstStyle/>
          <a:p>
            <a:r>
              <a:rPr lang="en-CA" sz="3500" b="1" dirty="0">
                <a:effectLst/>
                <a:latin typeface="Arial" panose="020B0604020202020204" pitchFamily="34" charset="0"/>
                <a:ea typeface="Arial" panose="020B0604020202020204" pitchFamily="34" charset="0"/>
              </a:rPr>
              <a:t>Mental health</a:t>
            </a:r>
            <a:endParaRPr lang="en-CA" sz="3500" dirty="0"/>
          </a:p>
        </p:txBody>
      </p:sp>
      <p:sp>
        <p:nvSpPr>
          <p:cNvPr id="3" name="Content Placeholder 2">
            <a:extLst>
              <a:ext uri="{FF2B5EF4-FFF2-40B4-BE49-F238E27FC236}">
                <a16:creationId xmlns:a16="http://schemas.microsoft.com/office/drawing/2014/main" id="{37E4CBAC-13E1-47CF-AE2C-A9F1C8FDE41B}"/>
              </a:ext>
            </a:extLst>
          </p:cNvPr>
          <p:cNvSpPr>
            <a:spLocks noGrp="1"/>
          </p:cNvSpPr>
          <p:nvPr>
            <p:ph idx="1"/>
          </p:nvPr>
        </p:nvSpPr>
        <p:spPr>
          <a:xfrm>
            <a:off x="1081378" y="1399430"/>
            <a:ext cx="8968476" cy="4848969"/>
          </a:xfrm>
        </p:spPr>
        <p:txBody>
          <a:bodyPr>
            <a:normAutofit/>
          </a:bodyPr>
          <a:lstStyle/>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Optimistic</a:t>
            </a:r>
            <a:r>
              <a:rPr lang="en-CA" sz="1800" dirty="0">
                <a:effectLst/>
                <a:latin typeface="Arial" panose="020B0604020202020204" pitchFamily="34" charset="0"/>
                <a:ea typeface="Arial" panose="020B0604020202020204" pitchFamily="34" charset="0"/>
              </a:rPr>
              <a:t> about their future in Canada</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Resilience</a:t>
            </a:r>
            <a:r>
              <a:rPr lang="en-CA" sz="1800" dirty="0">
                <a:effectLst/>
                <a:latin typeface="Arial" panose="020B0604020202020204" pitchFamily="34" charset="0"/>
                <a:ea typeface="Arial" panose="020B0604020202020204" pitchFamily="34" charset="0"/>
              </a:rPr>
              <a:t> and strength to keep moving forward</a:t>
            </a:r>
            <a:endParaRPr lang="en-CA" sz="1800" dirty="0">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 54% said mental health improved after coming to Canada.</a:t>
            </a:r>
          </a:p>
          <a:p>
            <a:pPr>
              <a:lnSpc>
                <a:spcPct val="115000"/>
              </a:lnSpc>
              <a:buFont typeface="Arial" panose="020B0604020202020204" pitchFamily="34" charset="0"/>
              <a:buChar char="•"/>
            </a:pPr>
            <a:r>
              <a:rPr lang="en-CA" sz="1800" dirty="0">
                <a:latin typeface="Arial" panose="020B0604020202020204" pitchFamily="34" charset="0"/>
                <a:ea typeface="Arial" panose="020B0604020202020204" pitchFamily="34" charset="0"/>
              </a:rPr>
              <a:t>33% would like help with their mental health.</a:t>
            </a:r>
          </a:p>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Stigma</a:t>
            </a:r>
            <a:r>
              <a:rPr lang="en-CA" sz="1800" b="1" dirty="0">
                <a:latin typeface="Arial" panose="020B0604020202020204" pitchFamily="34" charset="0"/>
                <a:ea typeface="Arial" panose="020B0604020202020204" pitchFamily="34" charset="0"/>
              </a:rPr>
              <a:t>: </a:t>
            </a:r>
            <a:r>
              <a:rPr lang="en-CA" sz="1800" dirty="0">
                <a:effectLst/>
                <a:latin typeface="Arial" panose="020B0604020202020204" pitchFamily="34" charset="0"/>
                <a:ea typeface="Arial" panose="020B0604020202020204" pitchFamily="34" charset="0"/>
              </a:rPr>
              <a:t>27% are too embarrassed to seek help with their mental health.</a:t>
            </a:r>
          </a:p>
          <a:p>
            <a:pPr>
              <a:lnSpc>
                <a:spcPct val="115000"/>
              </a:lnSpc>
              <a:buFont typeface="Wingdings" panose="05000000000000000000" pitchFamily="2" charset="2"/>
              <a:buChar char="Ø"/>
            </a:pPr>
            <a:r>
              <a:rPr lang="en-CA" sz="1800" dirty="0">
                <a:solidFill>
                  <a:schemeClr val="accent3">
                    <a:lumMod val="60000"/>
                    <a:lumOff val="40000"/>
                  </a:schemeClr>
                </a:solidFill>
                <a:effectLst/>
                <a:latin typeface="Arial" panose="020B0604020202020204" pitchFamily="34" charset="0"/>
                <a:ea typeface="Arial" panose="020B0604020202020204" pitchFamily="34" charset="0"/>
              </a:rPr>
              <a:t>Requests for anonymous mental health services</a:t>
            </a:r>
          </a:p>
        </p:txBody>
      </p:sp>
    </p:spTree>
    <p:extLst>
      <p:ext uri="{BB962C8B-B14F-4D97-AF65-F5344CB8AC3E}">
        <p14:creationId xmlns:p14="http://schemas.microsoft.com/office/powerpoint/2010/main" val="3048808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9BDF8-2B0F-47AD-B3B8-B065EEE57CD4}"/>
              </a:ext>
            </a:extLst>
          </p:cNvPr>
          <p:cNvSpPr>
            <a:spLocks noGrp="1"/>
          </p:cNvSpPr>
          <p:nvPr>
            <p:ph type="title"/>
          </p:nvPr>
        </p:nvSpPr>
        <p:spPr>
          <a:xfrm>
            <a:off x="646111" y="1235319"/>
            <a:ext cx="9404723" cy="4554415"/>
          </a:xfrm>
        </p:spPr>
        <p:txBody>
          <a:bodyPr/>
          <a:lstStyle/>
          <a:p>
            <a:pPr algn="ctr"/>
            <a:r>
              <a:rPr lang="en-CA" sz="8000" dirty="0">
                <a:latin typeface="Arial" panose="020B0604020202020204" pitchFamily="34" charset="0"/>
                <a:cs typeface="Arial" panose="020B0604020202020204" pitchFamily="34" charset="0"/>
              </a:rPr>
              <a:t>Comments?</a:t>
            </a:r>
            <a:br>
              <a:rPr lang="en-CA" sz="8000" dirty="0">
                <a:latin typeface="Arial" panose="020B0604020202020204" pitchFamily="34" charset="0"/>
                <a:cs typeface="Arial" panose="020B0604020202020204" pitchFamily="34" charset="0"/>
              </a:rPr>
            </a:br>
            <a:br>
              <a:rPr lang="en-CA" sz="8000" dirty="0">
                <a:latin typeface="Arial" panose="020B0604020202020204" pitchFamily="34" charset="0"/>
                <a:cs typeface="Arial" panose="020B0604020202020204" pitchFamily="34" charset="0"/>
              </a:rPr>
            </a:br>
            <a:r>
              <a:rPr lang="en-CA" sz="80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91633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16CF-AE96-48D1-9BAC-326461AFF039}"/>
              </a:ext>
            </a:extLst>
          </p:cNvPr>
          <p:cNvSpPr>
            <a:spLocks noGrp="1"/>
          </p:cNvSpPr>
          <p:nvPr>
            <p:ph type="title"/>
          </p:nvPr>
        </p:nvSpPr>
        <p:spPr>
          <a:xfrm>
            <a:off x="646112" y="452718"/>
            <a:ext cx="5512714" cy="1400530"/>
          </a:xfrm>
        </p:spPr>
        <p:txBody>
          <a:bodyPr/>
          <a:lstStyle/>
          <a:p>
            <a:r>
              <a:rPr lang="en-CA" sz="3500" b="1" dirty="0">
                <a:effectLst/>
                <a:latin typeface="Arial" panose="020B0604020202020204" pitchFamily="34" charset="0"/>
                <a:ea typeface="Calibri" panose="020F0502020204030204" pitchFamily="34" charset="0"/>
                <a:cs typeface="Arial" panose="020B0604020202020204" pitchFamily="34" charset="0"/>
              </a:rPr>
              <a:t>Methodology: Qualitative Focus Groups</a:t>
            </a:r>
            <a:endParaRPr lang="en-CA" sz="3500" dirty="0"/>
          </a:p>
        </p:txBody>
      </p:sp>
      <p:sp>
        <p:nvSpPr>
          <p:cNvPr id="3" name="Content Placeholder 2">
            <a:extLst>
              <a:ext uri="{FF2B5EF4-FFF2-40B4-BE49-F238E27FC236}">
                <a16:creationId xmlns:a16="http://schemas.microsoft.com/office/drawing/2014/main" id="{A0AD9C12-0164-437C-A898-11F07A2D7CC5}"/>
              </a:ext>
            </a:extLst>
          </p:cNvPr>
          <p:cNvSpPr>
            <a:spLocks noGrp="1"/>
          </p:cNvSpPr>
          <p:nvPr>
            <p:ph sz="half" idx="1"/>
          </p:nvPr>
        </p:nvSpPr>
        <p:spPr/>
        <p:txBody>
          <a:bodyPr>
            <a:normAutofit fontScale="92500"/>
          </a:bodyPr>
          <a:lstStyle/>
          <a:p>
            <a:pPr marL="285750" indent="-285750">
              <a:buFont typeface="Arial" panose="020B0604020202020204" pitchFamily="34" charset="0"/>
              <a:buChar char="•"/>
            </a:pPr>
            <a:r>
              <a:rPr lang="en-CA" sz="2400" dirty="0">
                <a:effectLst/>
                <a:latin typeface="Calibri" panose="020F0502020204030204" pitchFamily="34" charset="0"/>
                <a:ea typeface="Calibri" panose="020F0502020204030204" pitchFamily="34" charset="0"/>
                <a:cs typeface="Arial" panose="020B0604020202020204" pitchFamily="34" charset="0"/>
              </a:rPr>
              <a:t>13 semi-structured, qualitative focus groups </a:t>
            </a:r>
          </a:p>
          <a:p>
            <a:pPr marL="285750" indent="-285750">
              <a:buFont typeface="Arial" panose="020B0604020202020204" pitchFamily="34" charset="0"/>
              <a:buChar char="•"/>
            </a:pPr>
            <a:r>
              <a:rPr lang="en-CA" sz="2400" dirty="0">
                <a:effectLst/>
                <a:latin typeface="Calibri" panose="020F0502020204030204" pitchFamily="34" charset="0"/>
                <a:ea typeface="Calibri" panose="020F0502020204030204" pitchFamily="34" charset="0"/>
                <a:cs typeface="Arial" panose="020B0604020202020204" pitchFamily="34" charset="0"/>
              </a:rPr>
              <a:t>123 participants:</a:t>
            </a:r>
          </a:p>
          <a:p>
            <a:pPr marL="742950" lvl="1" indent="-285750">
              <a:buFont typeface="Arial" panose="020B0604020202020204" pitchFamily="34" charset="0"/>
              <a:buChar char="•"/>
            </a:pPr>
            <a:r>
              <a:rPr lang="en-CA" sz="2200" dirty="0">
                <a:effectLst/>
                <a:latin typeface="Calibri" panose="020F0502020204030204" pitchFamily="34" charset="0"/>
                <a:ea typeface="Calibri" panose="020F0502020204030204" pitchFamily="34" charset="0"/>
                <a:cs typeface="Arial" panose="020B0604020202020204" pitchFamily="34" charset="0"/>
              </a:rPr>
              <a:t>60 PSRs (35 women and 25 men), </a:t>
            </a:r>
          </a:p>
          <a:p>
            <a:pPr marL="742950" lvl="1" indent="-285750">
              <a:buFont typeface="Arial" panose="020B0604020202020204" pitchFamily="34" charset="0"/>
              <a:buChar char="•"/>
            </a:pPr>
            <a:r>
              <a:rPr lang="en-CA" sz="2200" dirty="0">
                <a:effectLst/>
                <a:latin typeface="Calibri" panose="020F0502020204030204" pitchFamily="34" charset="0"/>
                <a:ea typeface="Calibri" panose="020F0502020204030204" pitchFamily="34" charset="0"/>
                <a:cs typeface="Arial" panose="020B0604020202020204" pitchFamily="34" charset="0"/>
              </a:rPr>
              <a:t>58 GARs (29 women and 29 men); </a:t>
            </a:r>
          </a:p>
          <a:p>
            <a:pPr marL="742950" lvl="1" indent="-285750">
              <a:buFont typeface="Arial" panose="020B0604020202020204" pitchFamily="34" charset="0"/>
              <a:buChar char="•"/>
            </a:pPr>
            <a:r>
              <a:rPr lang="en-CA" sz="2200" dirty="0">
                <a:effectLst/>
                <a:latin typeface="Calibri" panose="020F0502020204030204" pitchFamily="34" charset="0"/>
                <a:ea typeface="Calibri" panose="020F0502020204030204" pitchFamily="34" charset="0"/>
                <a:cs typeface="Arial" panose="020B0604020202020204" pitchFamily="34" charset="0"/>
              </a:rPr>
              <a:t>4 BVOR men</a:t>
            </a:r>
          </a:p>
          <a:p>
            <a:pPr marL="742950" lvl="1" indent="-285750">
              <a:buFont typeface="Arial" panose="020B0604020202020204" pitchFamily="34" charset="0"/>
              <a:buChar char="•"/>
            </a:pPr>
            <a:r>
              <a:rPr lang="en-CA" sz="2200" dirty="0">
                <a:effectLst/>
                <a:latin typeface="Calibri" panose="020F0502020204030204" pitchFamily="34" charset="0"/>
                <a:ea typeface="Calibri" panose="020F0502020204030204" pitchFamily="34" charset="0"/>
                <a:cs typeface="Arial" panose="020B0604020202020204" pitchFamily="34" charset="0"/>
              </a:rPr>
              <a:t>1 male asylum seeker.</a:t>
            </a:r>
          </a:p>
          <a:p>
            <a:pPr marL="285750" indent="-285750">
              <a:buFont typeface="Arial" panose="020B0604020202020204" pitchFamily="34" charset="0"/>
              <a:buChar char="•"/>
            </a:pPr>
            <a:r>
              <a:rPr lang="en-CA" sz="2400" dirty="0">
                <a:latin typeface="Calibri" panose="020F0502020204030204" pitchFamily="34" charset="0"/>
                <a:ea typeface="Calibri" panose="020F0502020204030204" pitchFamily="34" charset="0"/>
                <a:cs typeface="Arial" panose="020B0604020202020204" pitchFamily="34" charset="0"/>
              </a:rPr>
              <a:t>Data collection period:</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	December 2018 – May 2019</a:t>
            </a:r>
          </a:p>
          <a:p>
            <a:pPr marL="0" indent="0">
              <a:buNone/>
            </a:pPr>
            <a:endParaRPr lang="en-CA" dirty="0"/>
          </a:p>
        </p:txBody>
      </p:sp>
      <p:graphicFrame>
        <p:nvGraphicFramePr>
          <p:cNvPr id="5" name="Content Placeholder 4">
            <a:extLst>
              <a:ext uri="{FF2B5EF4-FFF2-40B4-BE49-F238E27FC236}">
                <a16:creationId xmlns:a16="http://schemas.microsoft.com/office/drawing/2014/main" id="{CDE2065E-3BF7-4408-8610-57BF1AD1FA44}"/>
              </a:ext>
            </a:extLst>
          </p:cNvPr>
          <p:cNvGraphicFramePr>
            <a:graphicFrameLocks noGrp="1"/>
          </p:cNvGraphicFramePr>
          <p:nvPr>
            <p:ph sz="half" idx="2"/>
            <p:extLst>
              <p:ext uri="{D42A27DB-BD31-4B8C-83A1-F6EECF244321}">
                <p14:modId xmlns:p14="http://schemas.microsoft.com/office/powerpoint/2010/main" val="457769832"/>
              </p:ext>
            </p:extLst>
          </p:nvPr>
        </p:nvGraphicFramePr>
        <p:xfrm>
          <a:off x="5965644" y="1213339"/>
          <a:ext cx="5512714" cy="5319880"/>
        </p:xfrm>
        <a:graphic>
          <a:graphicData uri="http://schemas.openxmlformats.org/drawingml/2006/table">
            <a:tbl>
              <a:tblPr firstRow="1" firstCol="1" bandRow="1">
                <a:tableStyleId>{5C22544A-7EE6-4342-B048-85BDC9FD1C3A}</a:tableStyleId>
              </a:tblPr>
              <a:tblGrid>
                <a:gridCol w="853630">
                  <a:extLst>
                    <a:ext uri="{9D8B030D-6E8A-4147-A177-3AD203B41FA5}">
                      <a16:colId xmlns:a16="http://schemas.microsoft.com/office/drawing/2014/main" val="3958143779"/>
                    </a:ext>
                  </a:extLst>
                </a:gridCol>
                <a:gridCol w="964776">
                  <a:extLst>
                    <a:ext uri="{9D8B030D-6E8A-4147-A177-3AD203B41FA5}">
                      <a16:colId xmlns:a16="http://schemas.microsoft.com/office/drawing/2014/main" val="11139223"/>
                    </a:ext>
                  </a:extLst>
                </a:gridCol>
                <a:gridCol w="2158893">
                  <a:extLst>
                    <a:ext uri="{9D8B030D-6E8A-4147-A177-3AD203B41FA5}">
                      <a16:colId xmlns:a16="http://schemas.microsoft.com/office/drawing/2014/main" val="4183484853"/>
                    </a:ext>
                  </a:extLst>
                </a:gridCol>
                <a:gridCol w="1535415">
                  <a:extLst>
                    <a:ext uri="{9D8B030D-6E8A-4147-A177-3AD203B41FA5}">
                      <a16:colId xmlns:a16="http://schemas.microsoft.com/office/drawing/2014/main" val="1635912247"/>
                    </a:ext>
                  </a:extLst>
                </a:gridCol>
              </a:tblGrid>
              <a:tr h="531988">
                <a:tc>
                  <a:txBody>
                    <a:bodyPr/>
                    <a:lstStyle/>
                    <a:p>
                      <a:r>
                        <a:rPr lang="en-CA" sz="1400" dirty="0">
                          <a:effectLst/>
                          <a:latin typeface="Arial" panose="020B0604020202020204" pitchFamily="34" charset="0"/>
                          <a:cs typeface="Arial" panose="020B0604020202020204" pitchFamily="34" charset="0"/>
                        </a:rPr>
                        <a:t>Group #</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dirty="0">
                          <a:effectLst/>
                          <a:latin typeface="Arial" panose="020B0604020202020204" pitchFamily="34" charset="0"/>
                          <a:cs typeface="Arial" panose="020B0604020202020204" pitchFamily="34" charset="0"/>
                        </a:rPr>
                        <a:t>Gender</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dirty="0">
                          <a:effectLst/>
                          <a:latin typeface="Arial" panose="020B0604020202020204" pitchFamily="34" charset="0"/>
                          <a:cs typeface="Arial" panose="020B0604020202020204" pitchFamily="34" charset="0"/>
                        </a:rPr>
                        <a:t>Sponsorship Category</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pPr algn="l"/>
                      <a:r>
                        <a:rPr lang="en-CA" sz="1400" dirty="0">
                          <a:effectLst/>
                          <a:latin typeface="Arial" panose="020B0604020202020204" pitchFamily="34" charset="0"/>
                          <a:cs typeface="Arial" panose="020B0604020202020204" pitchFamily="34" charset="0"/>
                        </a:rPr>
                        <a:t># of Participants</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extLst>
                  <a:ext uri="{0D108BD9-81ED-4DB2-BD59-A6C34878D82A}">
                    <a16:rowId xmlns:a16="http://schemas.microsoft.com/office/drawing/2014/main" val="3631492047"/>
                  </a:ext>
                </a:extLst>
              </a:tr>
              <a:tr h="265994">
                <a:tc>
                  <a:txBody>
                    <a:bodyPr/>
                    <a:lstStyle/>
                    <a:p>
                      <a:r>
                        <a:rPr lang="en-CA" sz="1400" dirty="0">
                          <a:effectLst/>
                          <a:latin typeface="Arial" panose="020B0604020202020204" pitchFamily="34" charset="0"/>
                          <a:cs typeface="Arial" panose="020B0604020202020204" pitchFamily="34" charset="0"/>
                        </a:rPr>
                        <a:t>1</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Women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dirty="0">
                          <a:effectLst/>
                          <a:latin typeface="Arial" panose="020B0604020202020204" pitchFamily="34" charset="0"/>
                          <a:cs typeface="Arial" panose="020B0604020202020204" pitchFamily="34" charset="0"/>
                        </a:rPr>
                        <a:t>PSRs</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11</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1052767139"/>
                  </a:ext>
                </a:extLst>
              </a:tr>
              <a:tr h="265994">
                <a:tc>
                  <a:txBody>
                    <a:bodyPr/>
                    <a:lstStyle/>
                    <a:p>
                      <a:r>
                        <a:rPr lang="en-CA" sz="1400" dirty="0">
                          <a:effectLst/>
                          <a:latin typeface="Arial" panose="020B0604020202020204" pitchFamily="34" charset="0"/>
                          <a:cs typeface="Arial" panose="020B0604020202020204" pitchFamily="34" charset="0"/>
                        </a:rPr>
                        <a:t>2</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r>
                        <a:rPr lang="en-CA" sz="1400">
                          <a:effectLst/>
                          <a:latin typeface="Arial" panose="020B0604020202020204" pitchFamily="34" charset="0"/>
                          <a:cs typeface="Arial" panose="020B0604020202020204" pitchFamily="34" charset="0"/>
                        </a:rPr>
                        <a:t>GARs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pPr algn="r"/>
                      <a:r>
                        <a:rPr lang="en-CA" sz="1400" dirty="0">
                          <a:effectLst/>
                          <a:latin typeface="Arial" panose="020B0604020202020204" pitchFamily="34" charset="0"/>
                          <a:cs typeface="Arial" panose="020B0604020202020204" pitchFamily="34" charset="0"/>
                        </a:rPr>
                        <a:t>7</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extLst>
                  <a:ext uri="{0D108BD9-81ED-4DB2-BD59-A6C34878D82A}">
                    <a16:rowId xmlns:a16="http://schemas.microsoft.com/office/drawing/2014/main" val="984883546"/>
                  </a:ext>
                </a:extLst>
              </a:tr>
              <a:tr h="265994">
                <a:tc>
                  <a:txBody>
                    <a:bodyPr/>
                    <a:lstStyle/>
                    <a:p>
                      <a:r>
                        <a:rPr lang="en-CA" sz="1400" dirty="0">
                          <a:effectLst/>
                          <a:latin typeface="Arial" panose="020B0604020202020204" pitchFamily="34" charset="0"/>
                          <a:cs typeface="Arial" panose="020B0604020202020204" pitchFamily="34" charset="0"/>
                        </a:rPr>
                        <a:t>3</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Women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dirty="0">
                          <a:effectLst/>
                          <a:latin typeface="Arial" panose="020B0604020202020204" pitchFamily="34" charset="0"/>
                          <a:cs typeface="Arial" panose="020B0604020202020204" pitchFamily="34" charset="0"/>
                        </a:rPr>
                        <a:t>GARs</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10</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2948908511"/>
                  </a:ext>
                </a:extLst>
              </a:tr>
              <a:tr h="531988">
                <a:tc>
                  <a:txBody>
                    <a:bodyPr/>
                    <a:lstStyle/>
                    <a:p>
                      <a:r>
                        <a:rPr lang="en-CA" sz="1400" dirty="0">
                          <a:effectLst/>
                          <a:latin typeface="Arial" panose="020B0604020202020204" pitchFamily="34" charset="0"/>
                          <a:cs typeface="Arial" panose="020B0604020202020204" pitchFamily="34" charset="0"/>
                        </a:rPr>
                        <a:t>4</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r>
                        <a:rPr lang="en-CA" sz="1400">
                          <a:effectLst/>
                          <a:latin typeface="Arial" panose="020B0604020202020204" pitchFamily="34" charset="0"/>
                          <a:cs typeface="Arial" panose="020B0604020202020204" pitchFamily="34" charset="0"/>
                        </a:rPr>
                        <a:t>Mix of sponsorship categories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pPr algn="r"/>
                      <a:r>
                        <a:rPr lang="en-CA" sz="1400" dirty="0">
                          <a:effectLst/>
                          <a:latin typeface="Arial" panose="020B0604020202020204" pitchFamily="34" charset="0"/>
                          <a:cs typeface="Arial" panose="020B0604020202020204" pitchFamily="34" charset="0"/>
                        </a:rPr>
                        <a:t>8</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extLst>
                  <a:ext uri="{0D108BD9-81ED-4DB2-BD59-A6C34878D82A}">
                    <a16:rowId xmlns:a16="http://schemas.microsoft.com/office/drawing/2014/main" val="1127643801"/>
                  </a:ext>
                </a:extLst>
              </a:tr>
              <a:tr h="265994">
                <a:tc>
                  <a:txBody>
                    <a:bodyPr/>
                    <a:lstStyle/>
                    <a:p>
                      <a:r>
                        <a:rPr lang="en-CA" sz="1400" dirty="0">
                          <a:effectLst/>
                          <a:latin typeface="Arial" panose="020B0604020202020204" pitchFamily="34" charset="0"/>
                          <a:cs typeface="Arial" panose="020B0604020202020204" pitchFamily="34" charset="0"/>
                        </a:rPr>
                        <a:t>5</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a:effectLst/>
                          <a:latin typeface="Arial" panose="020B0604020202020204" pitchFamily="34" charset="0"/>
                          <a:cs typeface="Arial" panose="020B0604020202020204" pitchFamily="34" charset="0"/>
                        </a:rPr>
                        <a:t>GARs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9</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781407479"/>
                  </a:ext>
                </a:extLst>
              </a:tr>
              <a:tr h="265994">
                <a:tc>
                  <a:txBody>
                    <a:bodyPr/>
                    <a:lstStyle/>
                    <a:p>
                      <a:r>
                        <a:rPr lang="en-CA" sz="1400" dirty="0">
                          <a:effectLst/>
                          <a:latin typeface="Arial" panose="020B0604020202020204" pitchFamily="34" charset="0"/>
                          <a:cs typeface="Arial" panose="020B0604020202020204" pitchFamily="34" charset="0"/>
                        </a:rPr>
                        <a:t>6</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Women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r>
                        <a:rPr lang="en-CA" sz="1400" dirty="0">
                          <a:effectLst/>
                          <a:latin typeface="Arial" panose="020B0604020202020204" pitchFamily="34" charset="0"/>
                          <a:cs typeface="Arial" panose="020B0604020202020204" pitchFamily="34" charset="0"/>
                        </a:rPr>
                        <a:t>GARs</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pPr algn="r"/>
                      <a:r>
                        <a:rPr lang="en-CA" sz="1400" dirty="0">
                          <a:effectLst/>
                          <a:latin typeface="Arial" panose="020B0604020202020204" pitchFamily="34" charset="0"/>
                          <a:cs typeface="Arial" panose="020B0604020202020204" pitchFamily="34" charset="0"/>
                        </a:rPr>
                        <a:t>12</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extLst>
                  <a:ext uri="{0D108BD9-81ED-4DB2-BD59-A6C34878D82A}">
                    <a16:rowId xmlns:a16="http://schemas.microsoft.com/office/drawing/2014/main" val="1239469814"/>
                  </a:ext>
                </a:extLst>
              </a:tr>
              <a:tr h="531988">
                <a:tc>
                  <a:txBody>
                    <a:bodyPr/>
                    <a:lstStyle/>
                    <a:p>
                      <a:r>
                        <a:rPr lang="en-CA" sz="1400" dirty="0">
                          <a:effectLst/>
                          <a:latin typeface="Arial" panose="020B0604020202020204" pitchFamily="34" charset="0"/>
                          <a:cs typeface="Arial" panose="020B0604020202020204" pitchFamily="34" charset="0"/>
                        </a:rPr>
                        <a:t>7</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a:effectLst/>
                          <a:latin typeface="Arial" panose="020B0604020202020204" pitchFamily="34" charset="0"/>
                          <a:cs typeface="Arial" panose="020B0604020202020204" pitchFamily="34" charset="0"/>
                        </a:rPr>
                        <a:t>Mix of sponsorship categories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6</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1601068737"/>
                  </a:ext>
                </a:extLst>
              </a:tr>
              <a:tr h="265994">
                <a:tc>
                  <a:txBody>
                    <a:bodyPr/>
                    <a:lstStyle/>
                    <a:p>
                      <a:r>
                        <a:rPr lang="en-CA" sz="1400">
                          <a:effectLst/>
                          <a:latin typeface="Arial" panose="020B0604020202020204" pitchFamily="34" charset="0"/>
                          <a:cs typeface="Arial" panose="020B0604020202020204" pitchFamily="34" charset="0"/>
                        </a:rPr>
                        <a:t>8</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Women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r>
                        <a:rPr lang="en-CA" sz="1400">
                          <a:effectLst/>
                          <a:latin typeface="Arial" panose="020B0604020202020204" pitchFamily="34" charset="0"/>
                          <a:cs typeface="Arial" panose="020B0604020202020204" pitchFamily="34" charset="0"/>
                        </a:rPr>
                        <a:t>PSRs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pPr algn="r"/>
                      <a:r>
                        <a:rPr lang="en-CA" sz="1400" dirty="0">
                          <a:effectLst/>
                          <a:latin typeface="Arial" panose="020B0604020202020204" pitchFamily="34" charset="0"/>
                          <a:cs typeface="Arial" panose="020B0604020202020204" pitchFamily="34" charset="0"/>
                        </a:rPr>
                        <a:t>13</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extLst>
                  <a:ext uri="{0D108BD9-81ED-4DB2-BD59-A6C34878D82A}">
                    <a16:rowId xmlns:a16="http://schemas.microsoft.com/office/drawing/2014/main" val="1528748525"/>
                  </a:ext>
                </a:extLst>
              </a:tr>
              <a:tr h="265994">
                <a:tc>
                  <a:txBody>
                    <a:bodyPr/>
                    <a:lstStyle/>
                    <a:p>
                      <a:r>
                        <a:rPr lang="en-CA" sz="1400" dirty="0">
                          <a:effectLst/>
                          <a:latin typeface="Arial" panose="020B0604020202020204" pitchFamily="34" charset="0"/>
                          <a:cs typeface="Arial" panose="020B0604020202020204" pitchFamily="34" charset="0"/>
                        </a:rPr>
                        <a:t>9</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a:effectLst/>
                          <a:latin typeface="Arial" panose="020B0604020202020204" pitchFamily="34" charset="0"/>
                          <a:cs typeface="Arial" panose="020B0604020202020204" pitchFamily="34" charset="0"/>
                        </a:rPr>
                        <a:t>PSRs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7</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2778087215"/>
                  </a:ext>
                </a:extLst>
              </a:tr>
              <a:tr h="531988">
                <a:tc>
                  <a:txBody>
                    <a:bodyPr/>
                    <a:lstStyle/>
                    <a:p>
                      <a:r>
                        <a:rPr lang="en-CA" sz="1400">
                          <a:effectLst/>
                          <a:latin typeface="Arial" panose="020B0604020202020204" pitchFamily="34" charset="0"/>
                          <a:cs typeface="Arial" panose="020B0604020202020204" pitchFamily="34" charset="0"/>
                        </a:rPr>
                        <a:t>10</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r>
                        <a:rPr lang="en-CA" sz="1400">
                          <a:effectLst/>
                          <a:latin typeface="Arial" panose="020B0604020202020204" pitchFamily="34" charset="0"/>
                          <a:cs typeface="Arial" panose="020B0604020202020204" pitchFamily="34" charset="0"/>
                        </a:rPr>
                        <a:t>Mix of sponsorship categories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pPr algn="r"/>
                      <a:r>
                        <a:rPr lang="en-CA" sz="1400" dirty="0">
                          <a:effectLst/>
                          <a:latin typeface="Arial" panose="020B0604020202020204" pitchFamily="34" charset="0"/>
                          <a:cs typeface="Arial" panose="020B0604020202020204" pitchFamily="34" charset="0"/>
                        </a:rPr>
                        <a:t>14</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extLst>
                  <a:ext uri="{0D108BD9-81ED-4DB2-BD59-A6C34878D82A}">
                    <a16:rowId xmlns:a16="http://schemas.microsoft.com/office/drawing/2014/main" val="1763272170"/>
                  </a:ext>
                </a:extLst>
              </a:tr>
              <a:tr h="531988">
                <a:tc>
                  <a:txBody>
                    <a:bodyPr/>
                    <a:lstStyle/>
                    <a:p>
                      <a:r>
                        <a:rPr lang="en-CA" sz="1400" dirty="0">
                          <a:effectLst/>
                          <a:latin typeface="Arial" panose="020B0604020202020204" pitchFamily="34" charset="0"/>
                          <a:cs typeface="Arial" panose="020B0604020202020204" pitchFamily="34" charset="0"/>
                        </a:rPr>
                        <a:t>11</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Women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a:effectLst/>
                          <a:latin typeface="Arial" panose="020B0604020202020204" pitchFamily="34" charset="0"/>
                          <a:cs typeface="Arial" panose="020B0604020202020204" pitchFamily="34" charset="0"/>
                        </a:rPr>
                        <a:t>Mix of sponsorship categories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12</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3158984443"/>
                  </a:ext>
                </a:extLst>
              </a:tr>
              <a:tr h="531988">
                <a:tc>
                  <a:txBody>
                    <a:bodyPr/>
                    <a:lstStyle/>
                    <a:p>
                      <a:r>
                        <a:rPr lang="en-CA" sz="1400" dirty="0">
                          <a:effectLst/>
                          <a:latin typeface="Arial" panose="020B0604020202020204" pitchFamily="34" charset="0"/>
                          <a:cs typeface="Arial" panose="020B0604020202020204" pitchFamily="34" charset="0"/>
                        </a:rPr>
                        <a:t>12</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Women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r>
                        <a:rPr lang="en-CA" sz="1400">
                          <a:effectLst/>
                          <a:latin typeface="Arial" panose="020B0604020202020204" pitchFamily="34" charset="0"/>
                          <a:cs typeface="Arial" panose="020B0604020202020204" pitchFamily="34" charset="0"/>
                        </a:rPr>
                        <a:t>Mix of sponsorship categories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tc>
                  <a:txBody>
                    <a:bodyPr/>
                    <a:lstStyle/>
                    <a:p>
                      <a:pPr algn="r"/>
                      <a:r>
                        <a:rPr lang="en-CA" sz="1400" dirty="0">
                          <a:effectLst/>
                          <a:latin typeface="Arial" panose="020B0604020202020204" pitchFamily="34" charset="0"/>
                          <a:cs typeface="Arial" panose="020B0604020202020204" pitchFamily="34" charset="0"/>
                        </a:rPr>
                        <a:t>6</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20000"/>
                        <a:lumOff val="80000"/>
                      </a:schemeClr>
                    </a:solidFill>
                  </a:tcPr>
                </a:tc>
                <a:extLst>
                  <a:ext uri="{0D108BD9-81ED-4DB2-BD59-A6C34878D82A}">
                    <a16:rowId xmlns:a16="http://schemas.microsoft.com/office/drawing/2014/main" val="1003338945"/>
                  </a:ext>
                </a:extLst>
              </a:tr>
              <a:tr h="265994">
                <a:tc>
                  <a:txBody>
                    <a:bodyPr/>
                    <a:lstStyle/>
                    <a:p>
                      <a:r>
                        <a:rPr lang="en-CA" sz="1400" dirty="0">
                          <a:effectLst/>
                          <a:latin typeface="Arial" panose="020B0604020202020204" pitchFamily="34" charset="0"/>
                          <a:cs typeface="Arial" panose="020B0604020202020204" pitchFamily="34" charset="0"/>
                        </a:rPr>
                        <a:t>13</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75000"/>
                      </a:schemeClr>
                    </a:solidFill>
                  </a:tcPr>
                </a:tc>
                <a:tc>
                  <a:txBody>
                    <a:bodyPr/>
                    <a:lstStyle/>
                    <a:p>
                      <a:r>
                        <a:rPr lang="en-CA" sz="1400">
                          <a:effectLst/>
                          <a:latin typeface="Arial" panose="020B0604020202020204" pitchFamily="34" charset="0"/>
                          <a:cs typeface="Arial" panose="020B0604020202020204" pitchFamily="34" charset="0"/>
                        </a:rPr>
                        <a:t>Men</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r>
                        <a:rPr lang="en-CA" sz="1400">
                          <a:effectLst/>
                          <a:latin typeface="Arial" panose="020B0604020202020204" pitchFamily="34" charset="0"/>
                          <a:cs typeface="Arial" panose="020B0604020202020204" pitchFamily="34" charset="0"/>
                        </a:rPr>
                        <a:t>GARs</a:t>
                      </a:r>
                      <a:endParaRPr lang="en-CA" sz="140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tc>
                  <a:txBody>
                    <a:bodyPr/>
                    <a:lstStyle/>
                    <a:p>
                      <a:pPr algn="r"/>
                      <a:r>
                        <a:rPr lang="en-CA" sz="1400" dirty="0">
                          <a:effectLst/>
                          <a:latin typeface="Arial" panose="020B0604020202020204" pitchFamily="34" charset="0"/>
                          <a:cs typeface="Arial" panose="020B0604020202020204" pitchFamily="34" charset="0"/>
                        </a:rPr>
                        <a:t>7</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62058" marR="62058" marT="0" marB="0">
                    <a:solidFill>
                      <a:schemeClr val="accent3">
                        <a:lumMod val="40000"/>
                        <a:lumOff val="60000"/>
                      </a:schemeClr>
                    </a:solidFill>
                  </a:tcPr>
                </a:tc>
                <a:extLst>
                  <a:ext uri="{0D108BD9-81ED-4DB2-BD59-A6C34878D82A}">
                    <a16:rowId xmlns:a16="http://schemas.microsoft.com/office/drawing/2014/main" val="3733903340"/>
                  </a:ext>
                </a:extLst>
              </a:tr>
            </a:tbl>
          </a:graphicData>
        </a:graphic>
      </p:graphicFrame>
    </p:spTree>
    <p:extLst>
      <p:ext uri="{BB962C8B-B14F-4D97-AF65-F5344CB8AC3E}">
        <p14:creationId xmlns:p14="http://schemas.microsoft.com/office/powerpoint/2010/main" val="331397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25A7-011F-4FE8-B098-7832E99304B2}"/>
              </a:ext>
            </a:extLst>
          </p:cNvPr>
          <p:cNvSpPr>
            <a:spLocks noGrp="1"/>
          </p:cNvSpPr>
          <p:nvPr>
            <p:ph type="title"/>
          </p:nvPr>
        </p:nvSpPr>
        <p:spPr/>
        <p:txBody>
          <a:bodyPr/>
          <a:lstStyle/>
          <a:p>
            <a:r>
              <a:rPr lang="en-CA" sz="4400" b="1" dirty="0">
                <a:latin typeface="Arial" panose="020B0604020202020204" pitchFamily="34" charset="0"/>
                <a:cs typeface="Arial" panose="020B0604020202020204" pitchFamily="34" charset="0"/>
              </a:rPr>
              <a:t>Methodology: </a:t>
            </a:r>
            <a:r>
              <a:rPr lang="en-CA" sz="4400" b="1" dirty="0">
                <a:effectLst/>
                <a:latin typeface="Arial" panose="020B0604020202020204" pitchFamily="34" charset="0"/>
                <a:ea typeface="Calibri" panose="020F0502020204030204" pitchFamily="34" charset="0"/>
                <a:cs typeface="Arial" panose="020B0604020202020204" pitchFamily="34" charset="0"/>
              </a:rPr>
              <a:t>Structured Survey</a:t>
            </a:r>
            <a:endParaRPr lang="en-CA" dirty="0"/>
          </a:p>
        </p:txBody>
      </p:sp>
      <p:sp>
        <p:nvSpPr>
          <p:cNvPr id="3" name="Content Placeholder 2">
            <a:extLst>
              <a:ext uri="{FF2B5EF4-FFF2-40B4-BE49-F238E27FC236}">
                <a16:creationId xmlns:a16="http://schemas.microsoft.com/office/drawing/2014/main" id="{43AEBF5B-A9AA-42C4-BE71-1437572A9F1F}"/>
              </a:ext>
            </a:extLst>
          </p:cNvPr>
          <p:cNvSpPr>
            <a:spLocks noGrp="1"/>
          </p:cNvSpPr>
          <p:nvPr>
            <p:ph sz="half" idx="1"/>
          </p:nvPr>
        </p:nvSpPr>
        <p:spPr>
          <a:xfrm>
            <a:off x="1103312" y="1890347"/>
            <a:ext cx="4396339" cy="4365992"/>
          </a:xfrm>
        </p:spPr>
        <p:txBody>
          <a:bodyPr/>
          <a:lstStyle/>
          <a:p>
            <a:pPr marL="285750" indent="-285750">
              <a:buFont typeface="Arial" panose="020B0604020202020204" pitchFamily="34" charset="0"/>
              <a:buChar char="•"/>
            </a:pPr>
            <a:r>
              <a:rPr lang="en-CA" sz="1800" dirty="0">
                <a:effectLst/>
                <a:latin typeface="Arial" panose="020B0604020202020204" pitchFamily="34" charset="0"/>
                <a:ea typeface="Calibri" panose="020F0502020204030204" pitchFamily="34" charset="0"/>
                <a:cs typeface="Arial" panose="020B0604020202020204" pitchFamily="34" charset="0"/>
              </a:rPr>
              <a:t>315 participants:</a:t>
            </a:r>
          </a:p>
          <a:p>
            <a:pPr marL="742950" lvl="1" indent="-285750">
              <a:buFont typeface="Arial" panose="020B0604020202020204" pitchFamily="34" charset="0"/>
              <a:buChar char="•"/>
            </a:pPr>
            <a:r>
              <a:rPr lang="en-CA" sz="1800" dirty="0">
                <a:effectLst/>
                <a:latin typeface="Arial" panose="020B0604020202020204" pitchFamily="34" charset="0"/>
                <a:ea typeface="Calibri" panose="020F0502020204030204" pitchFamily="34" charset="0"/>
                <a:cs typeface="Arial" panose="020B0604020202020204" pitchFamily="34" charset="0"/>
              </a:rPr>
              <a:t>147 GARs</a:t>
            </a:r>
          </a:p>
          <a:p>
            <a:pPr marL="742950" lvl="1" indent="-285750">
              <a:buFont typeface="Arial" panose="020B0604020202020204" pitchFamily="34" charset="0"/>
              <a:buChar char="•"/>
            </a:pPr>
            <a:r>
              <a:rPr lang="en-CA" sz="1800" dirty="0">
                <a:effectLst/>
                <a:latin typeface="Arial" panose="020B0604020202020204" pitchFamily="34" charset="0"/>
                <a:ea typeface="Calibri" panose="020F0502020204030204" pitchFamily="34" charset="0"/>
                <a:cs typeface="Arial" panose="020B0604020202020204" pitchFamily="34" charset="0"/>
              </a:rPr>
              <a:t>157 PSRs</a:t>
            </a:r>
          </a:p>
          <a:p>
            <a:pPr marL="742950" lvl="1" indent="-285750">
              <a:buFont typeface="Arial" panose="020B0604020202020204" pitchFamily="34" charset="0"/>
              <a:buChar char="•"/>
            </a:pPr>
            <a:r>
              <a:rPr lang="en-CA" sz="1800" dirty="0">
                <a:effectLst/>
                <a:latin typeface="Arial" panose="020B0604020202020204" pitchFamily="34" charset="0"/>
                <a:ea typeface="Calibri" panose="020F0502020204030204" pitchFamily="34" charset="0"/>
                <a:cs typeface="Arial" panose="020B0604020202020204" pitchFamily="34" charset="0"/>
              </a:rPr>
              <a:t>8 BVORs</a:t>
            </a:r>
          </a:p>
          <a:p>
            <a:pPr marL="742950" lvl="1" indent="-285750">
              <a:buFont typeface="Arial" panose="020B0604020202020204" pitchFamily="34" charset="0"/>
              <a:buChar char="•"/>
            </a:pPr>
            <a:r>
              <a:rPr lang="en-CA" sz="1800" dirty="0">
                <a:latin typeface="Arial" panose="020B0604020202020204" pitchFamily="34" charset="0"/>
                <a:ea typeface="Calibri" panose="020F0502020204030204" pitchFamily="34" charset="0"/>
                <a:cs typeface="Arial" panose="020B0604020202020204" pitchFamily="34" charset="0"/>
              </a:rPr>
              <a:t>6</a:t>
            </a:r>
            <a:r>
              <a:rPr lang="en-CA" sz="1800" dirty="0">
                <a:effectLst/>
                <a:latin typeface="Arial" panose="020B0604020202020204" pitchFamily="34" charset="0"/>
                <a:ea typeface="Calibri" panose="020F0502020204030204" pitchFamily="34" charset="0"/>
                <a:cs typeface="Arial" panose="020B0604020202020204" pitchFamily="34" charset="0"/>
              </a:rPr>
              <a:t> participants’ sponsorship types are unknown</a:t>
            </a:r>
          </a:p>
          <a:p>
            <a:pPr marL="285750" indent="-285750">
              <a:buFont typeface="Arial" panose="020B0604020202020204" pitchFamily="34" charset="0"/>
              <a:buChar char="•"/>
            </a:pPr>
            <a:r>
              <a:rPr lang="en-CA" sz="1800" dirty="0">
                <a:latin typeface="Arial" panose="020B0604020202020204" pitchFamily="34" charset="0"/>
                <a:ea typeface="Calibri" panose="020F0502020204030204" pitchFamily="34" charset="0"/>
                <a:cs typeface="Arial" panose="020B0604020202020204" pitchFamily="34" charset="0"/>
              </a:rPr>
              <a:t>Data collection period: </a:t>
            </a:r>
          </a:p>
          <a:p>
            <a:pPr marL="400050" lvl="1" indent="0">
              <a:buNone/>
            </a:pPr>
            <a:r>
              <a:rPr lang="en-CA" dirty="0">
                <a:latin typeface="Arial" panose="020B0604020202020204" pitchFamily="34" charset="0"/>
                <a:ea typeface="Calibri" panose="020F0502020204030204" pitchFamily="34" charset="0"/>
                <a:cs typeface="Arial" panose="020B0604020202020204" pitchFamily="34" charset="0"/>
              </a:rPr>
              <a:t>February 2020 – September 2020</a:t>
            </a:r>
            <a:endParaRPr lang="en-CA"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dirty="0"/>
          </a:p>
        </p:txBody>
      </p:sp>
      <p:graphicFrame>
        <p:nvGraphicFramePr>
          <p:cNvPr id="5" name="Content Placeholder 4">
            <a:extLst>
              <a:ext uri="{FF2B5EF4-FFF2-40B4-BE49-F238E27FC236}">
                <a16:creationId xmlns:a16="http://schemas.microsoft.com/office/drawing/2014/main" id="{474BB70F-7A76-44C8-9855-20BC72049BE9}"/>
              </a:ext>
            </a:extLst>
          </p:cNvPr>
          <p:cNvGraphicFramePr>
            <a:graphicFrameLocks noGrp="1"/>
          </p:cNvGraphicFramePr>
          <p:nvPr>
            <p:ph sz="half" idx="2"/>
            <p:extLst>
              <p:ext uri="{D42A27DB-BD31-4B8C-83A1-F6EECF244321}">
                <p14:modId xmlns:p14="http://schemas.microsoft.com/office/powerpoint/2010/main" val="3756090634"/>
              </p:ext>
            </p:extLst>
          </p:nvPr>
        </p:nvGraphicFramePr>
        <p:xfrm>
          <a:off x="5667863" y="1956288"/>
          <a:ext cx="5683006" cy="3456497"/>
        </p:xfrm>
        <a:graphic>
          <a:graphicData uri="http://schemas.openxmlformats.org/drawingml/2006/table">
            <a:tbl>
              <a:tblPr firstRow="1" firstCol="1" bandRow="1">
                <a:tableStyleId>{5C22544A-7EE6-4342-B048-85BDC9FD1C3A}</a:tableStyleId>
              </a:tblPr>
              <a:tblGrid>
                <a:gridCol w="4313884">
                  <a:extLst>
                    <a:ext uri="{9D8B030D-6E8A-4147-A177-3AD203B41FA5}">
                      <a16:colId xmlns:a16="http://schemas.microsoft.com/office/drawing/2014/main" val="2004808766"/>
                    </a:ext>
                  </a:extLst>
                </a:gridCol>
                <a:gridCol w="1369122">
                  <a:extLst>
                    <a:ext uri="{9D8B030D-6E8A-4147-A177-3AD203B41FA5}">
                      <a16:colId xmlns:a16="http://schemas.microsoft.com/office/drawing/2014/main" val="3250399225"/>
                    </a:ext>
                  </a:extLst>
                </a:gridCol>
              </a:tblGrid>
              <a:tr h="628454">
                <a:tc>
                  <a:txBody>
                    <a:bodyPr/>
                    <a:lstStyle/>
                    <a:p>
                      <a:r>
                        <a:rPr lang="en-CA" sz="1400" dirty="0">
                          <a:effectLst/>
                          <a:latin typeface="Arial" panose="020B0604020202020204" pitchFamily="34" charset="0"/>
                          <a:cs typeface="Arial" panose="020B0604020202020204" pitchFamily="34" charset="0"/>
                        </a:rPr>
                        <a:t>Sponsorship Type</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 of Participants</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75000"/>
                      </a:schemeClr>
                    </a:solidFill>
                  </a:tcPr>
                </a:tc>
                <a:extLst>
                  <a:ext uri="{0D108BD9-81ED-4DB2-BD59-A6C34878D82A}">
                    <a16:rowId xmlns:a16="http://schemas.microsoft.com/office/drawing/2014/main" val="3651723721"/>
                  </a:ext>
                </a:extLst>
              </a:tr>
              <a:tr h="314227">
                <a:tc>
                  <a:txBody>
                    <a:bodyPr/>
                    <a:lstStyle/>
                    <a:p>
                      <a:r>
                        <a:rPr lang="en-CA" sz="1400" dirty="0">
                          <a:effectLst/>
                          <a:latin typeface="Arial" panose="020B0604020202020204" pitchFamily="34" charset="0"/>
                          <a:cs typeface="Arial" panose="020B0604020202020204" pitchFamily="34" charset="0"/>
                        </a:rPr>
                        <a:t>Government Assisted Refugee</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147</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40000"/>
                        <a:lumOff val="60000"/>
                      </a:schemeClr>
                    </a:solidFill>
                  </a:tcPr>
                </a:tc>
                <a:extLst>
                  <a:ext uri="{0D108BD9-81ED-4DB2-BD59-A6C34878D82A}">
                    <a16:rowId xmlns:a16="http://schemas.microsoft.com/office/drawing/2014/main" val="574612632"/>
                  </a:ext>
                </a:extLst>
              </a:tr>
              <a:tr h="314227">
                <a:tc>
                  <a:txBody>
                    <a:bodyPr/>
                    <a:lstStyle/>
                    <a:p>
                      <a:r>
                        <a:rPr lang="en-CA" sz="1400" dirty="0">
                          <a:effectLst/>
                          <a:latin typeface="Arial" panose="020B0604020202020204" pitchFamily="34" charset="0"/>
                          <a:cs typeface="Arial" panose="020B0604020202020204" pitchFamily="34" charset="0"/>
                        </a:rPr>
                        <a:t>Private Sponsored Refugee (relatives)</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66</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20000"/>
                        <a:lumOff val="80000"/>
                      </a:schemeClr>
                    </a:solidFill>
                  </a:tcPr>
                </a:tc>
                <a:extLst>
                  <a:ext uri="{0D108BD9-81ED-4DB2-BD59-A6C34878D82A}">
                    <a16:rowId xmlns:a16="http://schemas.microsoft.com/office/drawing/2014/main" val="2851937464"/>
                  </a:ext>
                </a:extLst>
              </a:tr>
              <a:tr h="628454">
                <a:tc>
                  <a:txBody>
                    <a:bodyPr/>
                    <a:lstStyle/>
                    <a:p>
                      <a:r>
                        <a:rPr lang="en-CA" sz="1400" dirty="0">
                          <a:effectLst/>
                          <a:latin typeface="Arial" panose="020B0604020202020204" pitchFamily="34" charset="0"/>
                          <a:cs typeface="Arial" panose="020B0604020202020204" pitchFamily="34" charset="0"/>
                        </a:rPr>
                        <a:t>Private Sponsored Refugee (organizations such as church)</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81</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40000"/>
                        <a:lumOff val="60000"/>
                      </a:schemeClr>
                    </a:solidFill>
                  </a:tcPr>
                </a:tc>
                <a:extLst>
                  <a:ext uri="{0D108BD9-81ED-4DB2-BD59-A6C34878D82A}">
                    <a16:rowId xmlns:a16="http://schemas.microsoft.com/office/drawing/2014/main" val="1403804509"/>
                  </a:ext>
                </a:extLst>
              </a:tr>
              <a:tr h="314227">
                <a:tc>
                  <a:txBody>
                    <a:bodyPr/>
                    <a:lstStyle/>
                    <a:p>
                      <a:r>
                        <a:rPr lang="en-CA" sz="1400" dirty="0">
                          <a:effectLst/>
                          <a:latin typeface="Arial" panose="020B0604020202020204" pitchFamily="34" charset="0"/>
                          <a:cs typeface="Arial" panose="020B0604020202020204" pitchFamily="34" charset="0"/>
                        </a:rPr>
                        <a:t>Private Sponsored Refugee (Group of Five)</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7</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20000"/>
                        <a:lumOff val="80000"/>
                      </a:schemeClr>
                    </a:solidFill>
                  </a:tcPr>
                </a:tc>
                <a:extLst>
                  <a:ext uri="{0D108BD9-81ED-4DB2-BD59-A6C34878D82A}">
                    <a16:rowId xmlns:a16="http://schemas.microsoft.com/office/drawing/2014/main" val="1413783586"/>
                  </a:ext>
                </a:extLst>
              </a:tr>
              <a:tr h="314227">
                <a:tc>
                  <a:txBody>
                    <a:bodyPr/>
                    <a:lstStyle/>
                    <a:p>
                      <a:r>
                        <a:rPr lang="en-CA" sz="1400" dirty="0">
                          <a:effectLst/>
                          <a:latin typeface="Arial" panose="020B0604020202020204" pitchFamily="34" charset="0"/>
                          <a:cs typeface="Arial" panose="020B0604020202020204" pitchFamily="34" charset="0"/>
                        </a:rPr>
                        <a:t>Blended</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8</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40000"/>
                        <a:lumOff val="60000"/>
                      </a:schemeClr>
                    </a:solidFill>
                  </a:tcPr>
                </a:tc>
                <a:extLst>
                  <a:ext uri="{0D108BD9-81ED-4DB2-BD59-A6C34878D82A}">
                    <a16:rowId xmlns:a16="http://schemas.microsoft.com/office/drawing/2014/main" val="3152143314"/>
                  </a:ext>
                </a:extLst>
              </a:tr>
              <a:tr h="314227">
                <a:tc>
                  <a:txBody>
                    <a:bodyPr/>
                    <a:lstStyle/>
                    <a:p>
                      <a:r>
                        <a:rPr lang="en-CA" sz="1400" dirty="0">
                          <a:effectLst/>
                          <a:latin typeface="Arial" panose="020B0604020202020204" pitchFamily="34" charset="0"/>
                          <a:cs typeface="Arial" panose="020B0604020202020204" pitchFamily="34" charset="0"/>
                        </a:rPr>
                        <a:t>Other</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3</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20000"/>
                        <a:lumOff val="80000"/>
                      </a:schemeClr>
                    </a:solidFill>
                  </a:tcPr>
                </a:tc>
                <a:extLst>
                  <a:ext uri="{0D108BD9-81ED-4DB2-BD59-A6C34878D82A}">
                    <a16:rowId xmlns:a16="http://schemas.microsoft.com/office/drawing/2014/main" val="3800858446"/>
                  </a:ext>
                </a:extLst>
              </a:tr>
              <a:tr h="314227">
                <a:tc>
                  <a:txBody>
                    <a:bodyPr/>
                    <a:lstStyle/>
                    <a:p>
                      <a:r>
                        <a:rPr lang="en-CA" sz="1400" dirty="0">
                          <a:effectLst/>
                          <a:latin typeface="Arial" panose="020B0604020202020204" pitchFamily="34" charset="0"/>
                          <a:cs typeface="Arial" panose="020B0604020202020204" pitchFamily="34" charset="0"/>
                        </a:rPr>
                        <a:t>Missing</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3</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40000"/>
                        <a:lumOff val="60000"/>
                      </a:schemeClr>
                    </a:solidFill>
                  </a:tcPr>
                </a:tc>
                <a:extLst>
                  <a:ext uri="{0D108BD9-81ED-4DB2-BD59-A6C34878D82A}">
                    <a16:rowId xmlns:a16="http://schemas.microsoft.com/office/drawing/2014/main" val="367109619"/>
                  </a:ext>
                </a:extLst>
              </a:tr>
              <a:tr h="314227">
                <a:tc>
                  <a:txBody>
                    <a:bodyPr/>
                    <a:lstStyle/>
                    <a:p>
                      <a:r>
                        <a:rPr lang="en-CA" sz="1400" dirty="0">
                          <a:effectLst/>
                          <a:latin typeface="Arial" panose="020B0604020202020204" pitchFamily="34" charset="0"/>
                          <a:cs typeface="Arial" panose="020B0604020202020204" pitchFamily="34" charset="0"/>
                        </a:rPr>
                        <a:t>Total</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ctr">
                    <a:solidFill>
                      <a:schemeClr val="accent3">
                        <a:lumMod val="75000"/>
                      </a:schemeClr>
                    </a:solidFill>
                  </a:tcPr>
                </a:tc>
                <a:tc>
                  <a:txBody>
                    <a:bodyPr/>
                    <a:lstStyle/>
                    <a:p>
                      <a:pPr marR="59690" algn="r"/>
                      <a:r>
                        <a:rPr lang="en-CA" sz="1400" dirty="0">
                          <a:effectLst/>
                          <a:latin typeface="Arial" panose="020B0604020202020204" pitchFamily="34" charset="0"/>
                          <a:cs typeface="Arial" panose="020B0604020202020204" pitchFamily="34" charset="0"/>
                        </a:rPr>
                        <a:t>315</a:t>
                      </a:r>
                      <a:endParaRPr lang="en-CA" sz="1400" dirty="0">
                        <a:effectLst/>
                        <a:latin typeface="Arial" panose="020B0604020202020204" pitchFamily="34" charset="0"/>
                        <a:ea typeface="Calibri" panose="020F0502020204030204" pitchFamily="34" charset="0"/>
                        <a:cs typeface="Arial" panose="020B0604020202020204" pitchFamily="34" charset="0"/>
                      </a:endParaRPr>
                    </a:p>
                  </a:txBody>
                  <a:tcPr marL="25858" marR="25858" marT="0" marB="0" anchor="b">
                    <a:solidFill>
                      <a:schemeClr val="accent3">
                        <a:lumMod val="20000"/>
                        <a:lumOff val="80000"/>
                      </a:schemeClr>
                    </a:solidFill>
                  </a:tcPr>
                </a:tc>
                <a:extLst>
                  <a:ext uri="{0D108BD9-81ED-4DB2-BD59-A6C34878D82A}">
                    <a16:rowId xmlns:a16="http://schemas.microsoft.com/office/drawing/2014/main" val="1954673950"/>
                  </a:ext>
                </a:extLst>
              </a:tr>
            </a:tbl>
          </a:graphicData>
        </a:graphic>
      </p:graphicFrame>
    </p:spTree>
    <p:extLst>
      <p:ext uri="{BB962C8B-B14F-4D97-AF65-F5344CB8AC3E}">
        <p14:creationId xmlns:p14="http://schemas.microsoft.com/office/powerpoint/2010/main" val="24143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6F8A5-FCFA-4E78-9616-85602A380532}"/>
              </a:ext>
            </a:extLst>
          </p:cNvPr>
          <p:cNvSpPr>
            <a:spLocks noGrp="1"/>
          </p:cNvSpPr>
          <p:nvPr>
            <p:ph type="title"/>
          </p:nvPr>
        </p:nvSpPr>
        <p:spPr>
          <a:xfrm>
            <a:off x="646111" y="452718"/>
            <a:ext cx="9971089" cy="1400530"/>
          </a:xfrm>
        </p:spPr>
        <p:txBody>
          <a:bodyPr>
            <a:noAutofit/>
          </a:bodyPr>
          <a:lstStyle/>
          <a:p>
            <a:r>
              <a:rPr lang="en-CA" sz="3500" b="1" dirty="0">
                <a:effectLst/>
                <a:latin typeface="Arial" panose="020B0604020202020204" pitchFamily="34" charset="0"/>
              </a:rPr>
              <a:t>Social capital in Canada prior to immigration</a:t>
            </a:r>
            <a:br>
              <a:rPr lang="en-CA" sz="3500" b="1" dirty="0">
                <a:effectLst/>
                <a:latin typeface="Arial" panose="020B0604020202020204" pitchFamily="34" charset="0"/>
              </a:rPr>
            </a:br>
            <a:endParaRPr lang="en-CA" sz="3500" dirty="0"/>
          </a:p>
        </p:txBody>
      </p:sp>
      <p:sp>
        <p:nvSpPr>
          <p:cNvPr id="3" name="Content Placeholder 2">
            <a:extLst>
              <a:ext uri="{FF2B5EF4-FFF2-40B4-BE49-F238E27FC236}">
                <a16:creationId xmlns:a16="http://schemas.microsoft.com/office/drawing/2014/main" id="{385F6F7D-A94D-4EE4-9C49-343C12256581}"/>
              </a:ext>
            </a:extLst>
          </p:cNvPr>
          <p:cNvSpPr>
            <a:spLocks noGrp="1"/>
          </p:cNvSpPr>
          <p:nvPr>
            <p:ph idx="1"/>
          </p:nvPr>
        </p:nvSpPr>
        <p:spPr>
          <a:xfrm>
            <a:off x="1138604" y="1600200"/>
            <a:ext cx="8911249" cy="4648199"/>
          </a:xfrm>
        </p:spPr>
        <p:txBody>
          <a:bodyPr>
            <a:normAutofit/>
          </a:bodyPr>
          <a:lstStyle/>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Around 1/3 of participants had family members or friends already living in Canada.</a:t>
            </a:r>
          </a:p>
          <a:p>
            <a:pPr>
              <a:lnSpc>
                <a:spcPct val="115000"/>
              </a:lnSpc>
              <a:buFont typeface="Arial" panose="020B0604020202020204" pitchFamily="34" charset="0"/>
              <a:buChar char="•"/>
            </a:pPr>
            <a:r>
              <a:rPr lang="en-CA" sz="1800" b="1" dirty="0">
                <a:latin typeface="Arial" panose="020B0604020202020204" pitchFamily="34" charset="0"/>
                <a:ea typeface="Arial" panose="020B0604020202020204" pitchFamily="34" charset="0"/>
              </a:rPr>
              <a:t>Support</a:t>
            </a:r>
            <a:r>
              <a:rPr lang="en-CA" sz="1800" dirty="0">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H</a:t>
            </a:r>
            <a:r>
              <a:rPr lang="en-CA" dirty="0">
                <a:effectLst/>
                <a:latin typeface="Arial" panose="020B0604020202020204" pitchFamily="34" charset="0"/>
                <a:ea typeface="Arial" panose="020B0604020202020204" pitchFamily="34" charset="0"/>
              </a:rPr>
              <a:t>ousing</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I</a:t>
            </a:r>
            <a:r>
              <a:rPr lang="en-CA" dirty="0">
                <a:effectLst/>
                <a:latin typeface="Arial" panose="020B0604020202020204" pitchFamily="34" charset="0"/>
                <a:ea typeface="Arial" panose="020B0604020202020204" pitchFamily="34" charset="0"/>
              </a:rPr>
              <a:t>nformation about life in Canada</a:t>
            </a:r>
          </a:p>
          <a:p>
            <a:pPr lvl="1">
              <a:lnSpc>
                <a:spcPct val="115000"/>
              </a:lnSpc>
              <a:buFont typeface="Arial" panose="020B0604020202020204" pitchFamily="34" charset="0"/>
              <a:buChar char="•"/>
            </a:pPr>
            <a:r>
              <a:rPr lang="en-CA" dirty="0">
                <a:latin typeface="Arial" panose="020B0604020202020204" pitchFamily="34" charset="0"/>
                <a:ea typeface="Arial" panose="020B0604020202020204" pitchFamily="34" charset="0"/>
              </a:rPr>
              <a:t>Filling</a:t>
            </a:r>
            <a:r>
              <a:rPr lang="en-CA" dirty="0">
                <a:effectLst/>
                <a:latin typeface="Arial" panose="020B0604020202020204" pitchFamily="34" charset="0"/>
                <a:ea typeface="Arial" panose="020B0604020202020204" pitchFamily="34" charset="0"/>
              </a:rPr>
              <a:t> applications</a:t>
            </a:r>
          </a:p>
          <a:p>
            <a:pPr lvl="1">
              <a:lnSpc>
                <a:spcPct val="115000"/>
              </a:lnSpc>
              <a:buFont typeface="Arial" panose="020B0604020202020204" pitchFamily="34" charset="0"/>
              <a:buChar char="•"/>
            </a:pPr>
            <a:r>
              <a:rPr lang="en-CA" dirty="0">
                <a:effectLst/>
                <a:latin typeface="Arial" panose="020B0604020202020204" pitchFamily="34" charset="0"/>
                <a:ea typeface="Arial" panose="020B0604020202020204" pitchFamily="34" charset="0"/>
              </a:rPr>
              <a:t>Moral support</a:t>
            </a: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Some refugees who had relatives in Canada didn’t receive support from them. </a:t>
            </a:r>
          </a:p>
          <a:p>
            <a:pPr>
              <a:buFont typeface="Arial" panose="020B0604020202020204" pitchFamily="34" charset="0"/>
              <a:buChar char="•"/>
            </a:pPr>
            <a:endParaRPr lang="en-CA" sz="1800" dirty="0"/>
          </a:p>
        </p:txBody>
      </p:sp>
    </p:spTree>
    <p:extLst>
      <p:ext uri="{BB962C8B-B14F-4D97-AF65-F5344CB8AC3E}">
        <p14:creationId xmlns:p14="http://schemas.microsoft.com/office/powerpoint/2010/main" val="141925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9E2D8-E460-476C-8D38-11244C4AFE8E}"/>
              </a:ext>
            </a:extLst>
          </p:cNvPr>
          <p:cNvSpPr>
            <a:spLocks noGrp="1"/>
          </p:cNvSpPr>
          <p:nvPr>
            <p:ph type="title"/>
          </p:nvPr>
        </p:nvSpPr>
        <p:spPr/>
        <p:txBody>
          <a:bodyPr>
            <a:normAutofit/>
          </a:bodyPr>
          <a:lstStyle/>
          <a:p>
            <a:r>
              <a:rPr lang="en-CA" sz="3500" b="1" dirty="0">
                <a:latin typeface="Arial" panose="020B0604020202020204" pitchFamily="34" charset="0"/>
                <a:cs typeface="Arial" panose="020B0604020202020204" pitchFamily="34" charset="0"/>
              </a:rPr>
              <a:t>New Connections</a:t>
            </a:r>
          </a:p>
        </p:txBody>
      </p:sp>
      <p:sp>
        <p:nvSpPr>
          <p:cNvPr id="3" name="Content Placeholder 2">
            <a:extLst>
              <a:ext uri="{FF2B5EF4-FFF2-40B4-BE49-F238E27FC236}">
                <a16:creationId xmlns:a16="http://schemas.microsoft.com/office/drawing/2014/main" id="{8037BA41-2878-4688-A455-FB3D6CF6CD86}"/>
              </a:ext>
            </a:extLst>
          </p:cNvPr>
          <p:cNvSpPr>
            <a:spLocks noGrp="1"/>
          </p:cNvSpPr>
          <p:nvPr>
            <p:ph idx="1"/>
          </p:nvPr>
        </p:nvSpPr>
        <p:spPr>
          <a:xfrm>
            <a:off x="1143000" y="1534160"/>
            <a:ext cx="8906853" cy="4714239"/>
          </a:xfrm>
        </p:spPr>
        <p:txBody>
          <a:bodyPr>
            <a:normAutofit/>
          </a:bodyPr>
          <a:lstStyle/>
          <a:p>
            <a:pPr>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Sponsors</a:t>
            </a:r>
          </a:p>
          <a:p>
            <a:pPr>
              <a:buFont typeface="Arial" panose="020B0604020202020204" pitchFamily="34" charset="0"/>
              <a:buChar char="•"/>
            </a:pPr>
            <a:endParaRPr lang="en-CA" sz="400" b="1" dirty="0">
              <a:effectLst/>
              <a:latin typeface="Arial" panose="020B0604020202020204" pitchFamily="34" charset="0"/>
              <a:ea typeface="Arial" panose="020B0604020202020204" pitchFamily="34" charset="0"/>
            </a:endParaRPr>
          </a:p>
          <a:p>
            <a:pPr>
              <a:buFont typeface="Arial" panose="020B0604020202020204" pitchFamily="34" charset="0"/>
              <a:buChar char="•"/>
            </a:pPr>
            <a:r>
              <a:rPr lang="en-CA" sz="1800" b="1" u="none" strike="noStrike" dirty="0">
                <a:effectLst/>
                <a:latin typeface="Arial" panose="020B0604020202020204" pitchFamily="34" charset="0"/>
                <a:ea typeface="Arial" panose="020B0604020202020204" pitchFamily="34" charset="0"/>
              </a:rPr>
              <a:t>Volunteers</a:t>
            </a:r>
            <a:r>
              <a:rPr lang="en-CA" sz="1800" u="none" strike="noStrike" dirty="0">
                <a:effectLst/>
                <a:latin typeface="Arial" panose="020B0604020202020204" pitchFamily="34" charset="0"/>
                <a:ea typeface="Arial" panose="020B0604020202020204" pitchFamily="34" charset="0"/>
              </a:rPr>
              <a:t>: helped with housing, medical appointments, information, house supplies, interpretation and moral support. </a:t>
            </a:r>
          </a:p>
          <a:p>
            <a:pPr>
              <a:buFont typeface="Arial" panose="020B0604020202020204" pitchFamily="34" charset="0"/>
              <a:buChar char="•"/>
            </a:pPr>
            <a:endParaRPr lang="en-CA" sz="400" u="none" strike="noStrike" dirty="0">
              <a:effectLst/>
              <a:latin typeface="Arial" panose="020B0604020202020204" pitchFamily="34" charset="0"/>
              <a:ea typeface="Arial" panose="020B0604020202020204" pitchFamily="34" charset="0"/>
            </a:endParaRPr>
          </a:p>
          <a:p>
            <a:pPr marL="285750">
              <a:buFont typeface="Arial" panose="020B0604020202020204" pitchFamily="34" charset="0"/>
              <a:buChar char="•"/>
            </a:pPr>
            <a:r>
              <a:rPr lang="en-CA" sz="1800" b="1" u="none" strike="noStrike" dirty="0">
                <a:effectLst/>
                <a:latin typeface="Arial" panose="020B0604020202020204" pitchFamily="34" charset="0"/>
                <a:ea typeface="Arial" panose="020B0604020202020204" pitchFamily="34" charset="0"/>
              </a:rPr>
              <a:t>Neighbours</a:t>
            </a:r>
          </a:p>
          <a:p>
            <a:pPr marL="285750">
              <a:buFont typeface="Arial" panose="020B0604020202020204" pitchFamily="34" charset="0"/>
              <a:buChar char="•"/>
            </a:pPr>
            <a:endParaRPr lang="en-CA" sz="400" u="none" strike="noStrike" dirty="0">
              <a:effectLst/>
              <a:latin typeface="Arial" panose="020B0604020202020204" pitchFamily="34" charset="0"/>
              <a:ea typeface="Arial" panose="020B0604020202020204" pitchFamily="34" charset="0"/>
            </a:endParaRPr>
          </a:p>
          <a:p>
            <a:pPr marL="285750">
              <a:buFont typeface="Arial" panose="020B0604020202020204" pitchFamily="34" charset="0"/>
              <a:buChar char="•"/>
            </a:pPr>
            <a:r>
              <a:rPr lang="en-CA" sz="1800" b="1" u="none" strike="noStrike" dirty="0">
                <a:effectLst/>
                <a:latin typeface="Arial" panose="020B0604020202020204" pitchFamily="34" charset="0"/>
                <a:ea typeface="Arial" panose="020B0604020202020204" pitchFamily="34" charset="0"/>
              </a:rPr>
              <a:t>Other refugees: </a:t>
            </a:r>
          </a:p>
          <a:p>
            <a:pPr marL="685800" lvl="1">
              <a:buFont typeface="Arial" panose="020B0604020202020204" pitchFamily="34" charset="0"/>
              <a:buChar char="•"/>
            </a:pPr>
            <a:r>
              <a:rPr lang="en-CA" sz="1600" b="1" dirty="0">
                <a:latin typeface="Arial" panose="020B0604020202020204" pitchFamily="34" charset="0"/>
                <a:ea typeface="Arial" panose="020B0604020202020204" pitchFamily="34" charset="0"/>
              </a:rPr>
              <a:t>S</a:t>
            </a:r>
            <a:r>
              <a:rPr lang="en-CA" sz="1600" u="none" strike="noStrike" dirty="0">
                <a:effectLst/>
                <a:latin typeface="Arial" panose="020B0604020202020204" pitchFamily="34" charset="0"/>
                <a:ea typeface="Arial" panose="020B0604020202020204" pitchFamily="34" charset="0"/>
              </a:rPr>
              <a:t>upport each other</a:t>
            </a:r>
          </a:p>
          <a:p>
            <a:pPr marL="685800" lvl="1">
              <a:buFont typeface="Arial" panose="020B0604020202020204" pitchFamily="34" charset="0"/>
              <a:buChar char="•"/>
            </a:pPr>
            <a:r>
              <a:rPr lang="en-CA" sz="1600" dirty="0">
                <a:latin typeface="Arial" panose="020B0604020202020204" pitchFamily="34" charset="0"/>
                <a:ea typeface="Arial" panose="020B0604020202020204" pitchFamily="34" charset="0"/>
              </a:rPr>
              <a:t>F</a:t>
            </a:r>
            <a:r>
              <a:rPr lang="en-CA" sz="1600" dirty="0">
                <a:effectLst/>
                <a:latin typeface="Arial" panose="020B0604020202020204" pitchFamily="34" charset="0"/>
                <a:ea typeface="Arial" panose="020B0604020202020204" pitchFamily="34" charset="0"/>
              </a:rPr>
              <a:t>ormed groups on Facebook or WhatsApp to share information</a:t>
            </a:r>
          </a:p>
          <a:p>
            <a:pPr marL="285750">
              <a:buFont typeface="Arial" panose="020B0604020202020204" pitchFamily="34" charset="0"/>
              <a:buChar char="•"/>
            </a:pPr>
            <a:endParaRPr lang="en-CA" sz="400" dirty="0">
              <a:effectLst/>
              <a:latin typeface="Arial" panose="020B0604020202020204" pitchFamily="34" charset="0"/>
              <a:ea typeface="Arial" panose="020B0604020202020204" pitchFamily="34" charset="0"/>
            </a:endParaRPr>
          </a:p>
          <a:p>
            <a:pPr marL="285750">
              <a:buFont typeface="Arial" panose="020B0604020202020204" pitchFamily="34" charset="0"/>
              <a:buChar char="•"/>
            </a:pPr>
            <a:r>
              <a:rPr lang="en-CA" sz="1800" b="1" u="none" strike="noStrike" dirty="0">
                <a:effectLst/>
                <a:latin typeface="Arial" panose="020B0604020202020204" pitchFamily="34" charset="0"/>
                <a:ea typeface="Arial" panose="020B0604020202020204" pitchFamily="34" charset="0"/>
              </a:rPr>
              <a:t>Friends: </a:t>
            </a:r>
            <a:r>
              <a:rPr lang="en-CA" sz="1800" dirty="0">
                <a:effectLst/>
                <a:latin typeface="Arial" panose="020B0604020202020204" pitchFamily="34" charset="0"/>
                <a:ea typeface="Arial" panose="020B0604020202020204" pitchFamily="34" charset="0"/>
              </a:rPr>
              <a:t>Participants met people in places of worship, children’s schools, and work</a:t>
            </a:r>
            <a:r>
              <a:rPr lang="en-CA" sz="1800" dirty="0">
                <a:latin typeface="Arial" panose="020B0604020202020204" pitchFamily="34" charset="0"/>
                <a:ea typeface="Arial" panose="020B0604020202020204" pitchFamily="34" charset="0"/>
              </a:rPr>
              <a:t>.</a:t>
            </a:r>
            <a:endParaRPr lang="en-CA"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37317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6F401-5EC1-4ED6-AE05-56F26A4EDDE4}"/>
              </a:ext>
            </a:extLst>
          </p:cNvPr>
          <p:cNvSpPr>
            <a:spLocks noGrp="1"/>
          </p:cNvSpPr>
          <p:nvPr>
            <p:ph type="title"/>
          </p:nvPr>
        </p:nvSpPr>
        <p:spPr/>
        <p:txBody>
          <a:bodyPr>
            <a:normAutofit/>
          </a:bodyPr>
          <a:lstStyle/>
          <a:p>
            <a:r>
              <a:rPr lang="en-CA" sz="3500" b="1" dirty="0">
                <a:latin typeface="Arial" panose="020B0604020202020204" pitchFamily="34" charset="0"/>
                <a:cs typeface="Arial" panose="020B0604020202020204" pitchFamily="34" charset="0"/>
              </a:rPr>
              <a:t>New Connections</a:t>
            </a:r>
          </a:p>
        </p:txBody>
      </p:sp>
      <p:sp>
        <p:nvSpPr>
          <p:cNvPr id="3" name="Content Placeholder 2">
            <a:extLst>
              <a:ext uri="{FF2B5EF4-FFF2-40B4-BE49-F238E27FC236}">
                <a16:creationId xmlns:a16="http://schemas.microsoft.com/office/drawing/2014/main" id="{3A98E78F-6C25-46A3-AA60-737521D2B0A8}"/>
              </a:ext>
            </a:extLst>
          </p:cNvPr>
          <p:cNvSpPr>
            <a:spLocks noGrp="1"/>
          </p:cNvSpPr>
          <p:nvPr>
            <p:ph idx="1"/>
          </p:nvPr>
        </p:nvSpPr>
        <p:spPr>
          <a:xfrm>
            <a:off x="1112520" y="1366520"/>
            <a:ext cx="8937333" cy="4881879"/>
          </a:xfrm>
        </p:spPr>
        <p:txBody>
          <a:bodyPr>
            <a:normAutofit/>
          </a:bodyPr>
          <a:lstStyle/>
          <a:p>
            <a:pPr>
              <a:lnSpc>
                <a:spcPct val="115000"/>
              </a:lnSpc>
              <a:buFont typeface="Arial" panose="020B0604020202020204" pitchFamily="34" charset="0"/>
              <a:buChar char="•"/>
            </a:pPr>
            <a:r>
              <a:rPr lang="en-CA" sz="1800" b="1" dirty="0">
                <a:effectLst/>
                <a:latin typeface="Arial" panose="020B0604020202020204" pitchFamily="34" charset="0"/>
                <a:ea typeface="Arial" panose="020B0604020202020204" pitchFamily="34" charset="0"/>
              </a:rPr>
              <a:t>Difficulty forming relationships with non-Arabs:</a:t>
            </a:r>
            <a:r>
              <a:rPr lang="en-CA" sz="1800" dirty="0">
                <a:effectLst/>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sz="1800" dirty="0">
                <a:latin typeface="Arial" panose="020B0604020202020204" pitchFamily="34" charset="0"/>
                <a:ea typeface="Arial" panose="020B0604020202020204" pitchFamily="34" charset="0"/>
              </a:rPr>
              <a:t>L</a:t>
            </a:r>
            <a:r>
              <a:rPr lang="en-CA" sz="1800" dirty="0">
                <a:effectLst/>
                <a:latin typeface="Arial" panose="020B0604020202020204" pitchFamily="34" charset="0"/>
                <a:ea typeface="Arial" panose="020B0604020202020204" pitchFamily="34" charset="0"/>
              </a:rPr>
              <a:t>ack of opportunities to meet non-Arabs</a:t>
            </a:r>
          </a:p>
          <a:p>
            <a:pPr lvl="1">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Language barrier</a:t>
            </a:r>
          </a:p>
          <a:p>
            <a:pPr lvl="1">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Limits their knowledge and exposure to Canadian life </a:t>
            </a:r>
          </a:p>
          <a:p>
            <a:pPr>
              <a:lnSpc>
                <a:spcPct val="115000"/>
              </a:lnSpc>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ea typeface="Arial" panose="020B0604020202020204" pitchFamily="34" charset="0"/>
              </a:rPr>
              <a:t>Arranging more opportunities to meet non-Arabs</a:t>
            </a:r>
            <a:endParaRPr lang="en-CA" sz="1800" dirty="0">
              <a:solidFill>
                <a:schemeClr val="accent3">
                  <a:lumMod val="60000"/>
                  <a:lumOff val="40000"/>
                </a:schemeClr>
              </a:solidFill>
              <a:effectLst/>
              <a:latin typeface="Arial" panose="020B0604020202020204" pitchFamily="34" charset="0"/>
              <a:ea typeface="Arial" panose="020B0604020202020204" pitchFamily="34" charset="0"/>
            </a:endParaRPr>
          </a:p>
          <a:p>
            <a:pPr>
              <a:lnSpc>
                <a:spcPct val="115000"/>
              </a:lnSpc>
              <a:buFont typeface="Arial" panose="020B0604020202020204" pitchFamily="34" charset="0"/>
              <a:buChar char="•"/>
            </a:pPr>
            <a:r>
              <a:rPr lang="en-CA" sz="1800" b="1" dirty="0">
                <a:latin typeface="Arial" panose="020B0604020202020204" pitchFamily="34" charset="0"/>
                <a:ea typeface="Arial" panose="020B0604020202020204" pitchFamily="34" charset="0"/>
              </a:rPr>
              <a:t>Limited </a:t>
            </a:r>
            <a:r>
              <a:rPr lang="en-CA" sz="1800" b="1" dirty="0">
                <a:effectLst/>
                <a:latin typeface="Arial" panose="020B0604020202020204" pitchFamily="34" charset="0"/>
                <a:ea typeface="Arial" panose="020B0604020202020204" pitchFamily="34" charset="0"/>
              </a:rPr>
              <a:t>Social life</a:t>
            </a:r>
            <a:r>
              <a:rPr lang="en-CA" sz="1800" dirty="0">
                <a:effectLst/>
                <a:latin typeface="Arial" panose="020B0604020202020204" pitchFamily="34" charset="0"/>
                <a:ea typeface="Arial" panose="020B0604020202020204" pitchFamily="34" charset="0"/>
              </a:rPr>
              <a:t>: </a:t>
            </a:r>
          </a:p>
          <a:p>
            <a:pPr lvl="1">
              <a:lnSpc>
                <a:spcPct val="115000"/>
              </a:lnSpc>
              <a:buFont typeface="Arial" panose="020B0604020202020204" pitchFamily="34" charset="0"/>
              <a:buChar char="•"/>
            </a:pPr>
            <a:r>
              <a:rPr lang="en-CA" sz="1800" dirty="0">
                <a:latin typeface="Arial" panose="020B0604020202020204" pitchFamily="34" charset="0"/>
                <a:ea typeface="Arial" panose="020B0604020202020204" pitchFamily="34" charset="0"/>
              </a:rPr>
              <a:t>P</a:t>
            </a:r>
            <a:r>
              <a:rPr lang="en-CA" sz="1800" dirty="0">
                <a:effectLst/>
                <a:latin typeface="Arial" panose="020B0604020202020204" pitchFamily="34" charset="0"/>
                <a:ea typeface="Arial" panose="020B0604020202020204" pitchFamily="34" charset="0"/>
              </a:rPr>
              <a:t>eople are too busy</a:t>
            </a:r>
          </a:p>
          <a:p>
            <a:pPr lvl="1">
              <a:lnSpc>
                <a:spcPct val="115000"/>
              </a:lnSpc>
              <a:buFont typeface="Arial" panose="020B0604020202020204" pitchFamily="34" charset="0"/>
              <a:buChar char="•"/>
            </a:pPr>
            <a:r>
              <a:rPr lang="en-CA" sz="1800" dirty="0">
                <a:latin typeface="Arial" panose="020B0604020202020204" pitchFamily="34" charset="0"/>
                <a:ea typeface="Arial" panose="020B0604020202020204" pitchFamily="34" charset="0"/>
              </a:rPr>
              <a:t>C</a:t>
            </a:r>
            <a:r>
              <a:rPr lang="en-CA" sz="1800" dirty="0">
                <a:effectLst/>
                <a:latin typeface="Arial" panose="020B0604020202020204" pitchFamily="34" charset="0"/>
                <a:ea typeface="Arial" panose="020B0604020202020204" pitchFamily="34" charset="0"/>
              </a:rPr>
              <a:t>ultural differences</a:t>
            </a:r>
          </a:p>
          <a:p>
            <a:pPr lvl="1">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rPr>
              <a:t>Women: lack of physical space</a:t>
            </a:r>
          </a:p>
          <a:p>
            <a:pPr>
              <a:lnSpc>
                <a:spcPct val="115000"/>
              </a:lnSpc>
              <a:buFont typeface="Wingdings" panose="05000000000000000000" pitchFamily="2" charset="2"/>
              <a:buChar char="Ø"/>
            </a:pPr>
            <a:r>
              <a:rPr lang="en-CA" sz="1800" dirty="0">
                <a:solidFill>
                  <a:schemeClr val="accent3">
                    <a:lumMod val="60000"/>
                    <a:lumOff val="40000"/>
                  </a:schemeClr>
                </a:solidFill>
                <a:effectLst/>
                <a:latin typeface="Arial" panose="020B0604020202020204" pitchFamily="34" charset="0"/>
                <a:ea typeface="Arial" panose="020B0604020202020204" pitchFamily="34" charset="0"/>
              </a:rPr>
              <a:t>Providing a space for women to meet for informal activities</a:t>
            </a:r>
          </a:p>
        </p:txBody>
      </p:sp>
    </p:spTree>
    <p:extLst>
      <p:ext uri="{BB962C8B-B14F-4D97-AF65-F5344CB8AC3E}">
        <p14:creationId xmlns:p14="http://schemas.microsoft.com/office/powerpoint/2010/main" val="352993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AE49-8A7D-4794-8CCE-12466817B7F6}"/>
              </a:ext>
            </a:extLst>
          </p:cNvPr>
          <p:cNvSpPr>
            <a:spLocks noGrp="1"/>
          </p:cNvSpPr>
          <p:nvPr>
            <p:ph type="title"/>
          </p:nvPr>
        </p:nvSpPr>
        <p:spPr>
          <a:xfrm>
            <a:off x="791308" y="342901"/>
            <a:ext cx="10562492" cy="786912"/>
          </a:xfrm>
        </p:spPr>
        <p:txBody>
          <a:bodyPr>
            <a:noAutofit/>
          </a:bodyPr>
          <a:lstStyle/>
          <a:p>
            <a:r>
              <a:rPr lang="en-CA" sz="3500" b="1" dirty="0">
                <a:effectLst/>
                <a:latin typeface="Arial" panose="020B0604020202020204" pitchFamily="34" charset="0"/>
              </a:rPr>
              <a:t>Experiences with settlement organizations</a:t>
            </a:r>
            <a:br>
              <a:rPr lang="en-CA" sz="3500" b="1" dirty="0">
                <a:effectLst/>
                <a:latin typeface="Arial" panose="020B0604020202020204" pitchFamily="34" charset="0"/>
              </a:rPr>
            </a:br>
            <a:endParaRPr lang="en-CA" sz="3500" dirty="0"/>
          </a:p>
        </p:txBody>
      </p:sp>
      <p:sp>
        <p:nvSpPr>
          <p:cNvPr id="3" name="Content Placeholder 2">
            <a:extLst>
              <a:ext uri="{FF2B5EF4-FFF2-40B4-BE49-F238E27FC236}">
                <a16:creationId xmlns:a16="http://schemas.microsoft.com/office/drawing/2014/main" id="{5F9E25D3-90FD-4E15-911C-984CD7667623}"/>
              </a:ext>
            </a:extLst>
          </p:cNvPr>
          <p:cNvSpPr>
            <a:spLocks noGrp="1"/>
          </p:cNvSpPr>
          <p:nvPr>
            <p:ph idx="1"/>
          </p:nvPr>
        </p:nvSpPr>
        <p:spPr>
          <a:xfrm>
            <a:off x="838200" y="1046285"/>
            <a:ext cx="10515600" cy="5130678"/>
          </a:xfrm>
        </p:spPr>
        <p:txBody>
          <a:bodyPr>
            <a:noAutofit/>
          </a:bodyPr>
          <a:lstStyle/>
          <a:p>
            <a:pPr>
              <a:lnSpc>
                <a:spcPct val="115000"/>
              </a:lnSpc>
              <a:buFont typeface="Arial" panose="020B0604020202020204" pitchFamily="34" charset="0"/>
              <a:buChar char="•"/>
            </a:pPr>
            <a:r>
              <a:rPr lang="en-CA" sz="1800" b="1" dirty="0">
                <a:effectLst/>
                <a:ea typeface="Arial" panose="020B0604020202020204" pitchFamily="34" charset="0"/>
              </a:rPr>
              <a:t>Positive experiences:</a:t>
            </a:r>
            <a:r>
              <a:rPr lang="en-CA" sz="1800" dirty="0">
                <a:effectLst/>
                <a:ea typeface="Arial" panose="020B0604020202020204" pitchFamily="34" charset="0"/>
              </a:rPr>
              <a:t> </a:t>
            </a:r>
          </a:p>
          <a:p>
            <a:pPr lvl="1">
              <a:buFont typeface="Arial" panose="020B0604020202020204" pitchFamily="34" charset="0"/>
              <a:buChar char="•"/>
            </a:pPr>
            <a:r>
              <a:rPr lang="en-CA" sz="1400" dirty="0">
                <a:ea typeface="Arial" panose="020B0604020202020204" pitchFamily="34" charset="0"/>
              </a:rPr>
              <a:t>F</a:t>
            </a:r>
            <a:r>
              <a:rPr lang="en-CA" sz="1400" dirty="0">
                <a:effectLst/>
                <a:ea typeface="Arial" panose="020B0604020202020204" pitchFamily="34" charset="0"/>
              </a:rPr>
              <a:t>inding housing</a:t>
            </a:r>
          </a:p>
          <a:p>
            <a:pPr lvl="1">
              <a:buFont typeface="Arial" panose="020B0604020202020204" pitchFamily="34" charset="0"/>
              <a:buChar char="•"/>
            </a:pPr>
            <a:r>
              <a:rPr lang="en-CA" sz="1400" dirty="0">
                <a:ea typeface="Arial" panose="020B0604020202020204" pitchFamily="34" charset="0"/>
              </a:rPr>
              <a:t>F</a:t>
            </a:r>
            <a:r>
              <a:rPr lang="en-CA" sz="1400" dirty="0">
                <a:effectLst/>
                <a:ea typeface="Arial" panose="020B0604020202020204" pitchFamily="34" charset="0"/>
              </a:rPr>
              <a:t>urniture</a:t>
            </a:r>
          </a:p>
          <a:p>
            <a:pPr lvl="1">
              <a:buFont typeface="Arial" panose="020B0604020202020204" pitchFamily="34" charset="0"/>
              <a:buChar char="•"/>
            </a:pPr>
            <a:r>
              <a:rPr lang="en-CA" sz="1400" dirty="0">
                <a:effectLst/>
                <a:ea typeface="Arial" panose="020B0604020202020204" pitchFamily="34" charset="0"/>
              </a:rPr>
              <a:t> Filling applications</a:t>
            </a:r>
          </a:p>
          <a:p>
            <a:pPr lvl="1">
              <a:buFont typeface="Arial" panose="020B0604020202020204" pitchFamily="34" charset="0"/>
              <a:buChar char="•"/>
            </a:pPr>
            <a:r>
              <a:rPr lang="en-CA" sz="1400" dirty="0">
                <a:effectLst/>
                <a:ea typeface="Arial" panose="020B0604020202020204" pitchFamily="34" charset="0"/>
              </a:rPr>
              <a:t>Registering children in school</a:t>
            </a:r>
          </a:p>
          <a:p>
            <a:pPr lvl="1">
              <a:buFont typeface="Arial" panose="020B0604020202020204" pitchFamily="34" charset="0"/>
              <a:buChar char="•"/>
            </a:pPr>
            <a:r>
              <a:rPr lang="en-CA" sz="1400" dirty="0">
                <a:ea typeface="Arial" panose="020B0604020202020204" pitchFamily="34" charset="0"/>
              </a:rPr>
              <a:t>R</a:t>
            </a:r>
            <a:r>
              <a:rPr lang="en-CA" sz="1400" dirty="0">
                <a:effectLst/>
                <a:ea typeface="Arial" panose="020B0604020202020204" pitchFamily="34" charset="0"/>
              </a:rPr>
              <a:t>egistering in ESL</a:t>
            </a:r>
          </a:p>
          <a:p>
            <a:pPr lvl="1">
              <a:buFont typeface="Arial" panose="020B0604020202020204" pitchFamily="34" charset="0"/>
              <a:buChar char="•"/>
            </a:pPr>
            <a:r>
              <a:rPr lang="en-CA" sz="1400" dirty="0">
                <a:ea typeface="Arial" panose="020B0604020202020204" pitchFamily="34" charset="0"/>
              </a:rPr>
              <a:t>I</a:t>
            </a:r>
            <a:r>
              <a:rPr lang="en-CA" sz="1400" dirty="0">
                <a:effectLst/>
                <a:ea typeface="Arial" panose="020B0604020202020204" pitchFamily="34" charset="0"/>
              </a:rPr>
              <a:t>nterpretation</a:t>
            </a:r>
          </a:p>
          <a:p>
            <a:pPr lvl="1">
              <a:buFont typeface="Arial" panose="020B0604020202020204" pitchFamily="34" charset="0"/>
              <a:buChar char="•"/>
            </a:pPr>
            <a:r>
              <a:rPr lang="en-CA" sz="1400" dirty="0">
                <a:effectLst/>
                <a:ea typeface="Arial" panose="020B0604020202020204" pitchFamily="34" charset="0"/>
              </a:rPr>
              <a:t> Finding family doctors</a:t>
            </a:r>
          </a:p>
          <a:p>
            <a:pPr lvl="1">
              <a:buFont typeface="Arial" panose="020B0604020202020204" pitchFamily="34" charset="0"/>
              <a:buChar char="•"/>
            </a:pPr>
            <a:r>
              <a:rPr lang="en-CA" sz="1400" dirty="0">
                <a:ea typeface="Arial" panose="020B0604020202020204" pitchFamily="34" charset="0"/>
              </a:rPr>
              <a:t>A</a:t>
            </a:r>
            <a:r>
              <a:rPr lang="en-CA" sz="1400" dirty="0">
                <a:effectLst/>
                <a:ea typeface="Arial" panose="020B0604020202020204" pitchFamily="34" charset="0"/>
              </a:rPr>
              <a:t>ccessing healthcare services</a:t>
            </a:r>
          </a:p>
          <a:p>
            <a:pPr lvl="1">
              <a:buFont typeface="Arial" panose="020B0604020202020204" pitchFamily="34" charset="0"/>
              <a:buChar char="•"/>
            </a:pPr>
            <a:r>
              <a:rPr lang="en-CA" sz="1400" dirty="0">
                <a:ea typeface="Arial" panose="020B0604020202020204" pitchFamily="34" charset="0"/>
              </a:rPr>
              <a:t>T</a:t>
            </a:r>
            <a:r>
              <a:rPr lang="en-CA" sz="1400" dirty="0">
                <a:effectLst/>
                <a:ea typeface="Arial" panose="020B0604020202020204" pitchFamily="34" charset="0"/>
              </a:rPr>
              <a:t>axes</a:t>
            </a:r>
          </a:p>
          <a:p>
            <a:pPr lvl="1">
              <a:buFont typeface="Arial" panose="020B0604020202020204" pitchFamily="34" charset="0"/>
              <a:buChar char="•"/>
            </a:pPr>
            <a:r>
              <a:rPr lang="en-CA" sz="1400" dirty="0">
                <a:ea typeface="Arial" panose="020B0604020202020204" pitchFamily="34" charset="0"/>
              </a:rPr>
              <a:t>P</a:t>
            </a:r>
            <a:r>
              <a:rPr lang="en-CA" sz="1400" dirty="0">
                <a:effectLst/>
                <a:ea typeface="Arial" panose="020B0604020202020204" pitchFamily="34" charset="0"/>
              </a:rPr>
              <a:t>roviding guidance and general information about life in Canada.</a:t>
            </a:r>
          </a:p>
          <a:p>
            <a:pPr lvl="1">
              <a:buFont typeface="Arial" panose="020B0604020202020204" pitchFamily="34" charset="0"/>
              <a:buChar char="•"/>
            </a:pPr>
            <a:endParaRPr lang="en-CA" sz="1400" dirty="0">
              <a:effectLst/>
              <a:ea typeface="Arial" panose="020B0604020202020204" pitchFamily="34" charset="0"/>
            </a:endParaRPr>
          </a:p>
          <a:p>
            <a:pPr>
              <a:lnSpc>
                <a:spcPct val="115000"/>
              </a:lnSpc>
              <a:buFont typeface="Arial" panose="020B0604020202020204" pitchFamily="34" charset="0"/>
              <a:buChar char="•"/>
            </a:pPr>
            <a:r>
              <a:rPr lang="en-CA" sz="1600" b="1" dirty="0">
                <a:effectLst/>
                <a:ea typeface="Arial" panose="020B0604020202020204" pitchFamily="34" charset="0"/>
              </a:rPr>
              <a:t>Negative experiences:</a:t>
            </a:r>
            <a:r>
              <a:rPr lang="en-CA" sz="1600" dirty="0">
                <a:effectLst/>
                <a:ea typeface="Arial" panose="020B0604020202020204" pitchFamily="34" charset="0"/>
              </a:rPr>
              <a:t> organizations ignored them, didn’t return their calls, or never met the worker they were assigned to.</a:t>
            </a:r>
          </a:p>
          <a:p>
            <a:pPr lvl="1">
              <a:lnSpc>
                <a:spcPct val="115000"/>
              </a:lnSpc>
              <a:buFont typeface="Arial" panose="020B0604020202020204" pitchFamily="34" charset="0"/>
              <a:buChar char="•"/>
            </a:pPr>
            <a:r>
              <a:rPr lang="en-CA" sz="1400" dirty="0"/>
              <a:t>21% believe organizations were only interested in registering them as clients without providing services.</a:t>
            </a:r>
          </a:p>
        </p:txBody>
      </p:sp>
    </p:spTree>
    <p:extLst>
      <p:ext uri="{BB962C8B-B14F-4D97-AF65-F5344CB8AC3E}">
        <p14:creationId xmlns:p14="http://schemas.microsoft.com/office/powerpoint/2010/main" val="287146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253C-0502-453C-AC26-3515D6CED1D3}"/>
              </a:ext>
            </a:extLst>
          </p:cNvPr>
          <p:cNvSpPr>
            <a:spLocks noGrp="1"/>
          </p:cNvSpPr>
          <p:nvPr>
            <p:ph type="title"/>
          </p:nvPr>
        </p:nvSpPr>
        <p:spPr/>
        <p:txBody>
          <a:bodyPr>
            <a:noAutofit/>
          </a:bodyPr>
          <a:lstStyle/>
          <a:p>
            <a:r>
              <a:rPr lang="en-CA" sz="3500" b="1" dirty="0">
                <a:effectLst/>
                <a:latin typeface="Arial" panose="020B0604020202020204" pitchFamily="34" charset="0"/>
                <a:ea typeface="Arial" panose="020B0604020202020204" pitchFamily="34" charset="0"/>
              </a:rPr>
              <a:t>Support for PSRs vs. GARs</a:t>
            </a:r>
            <a:br>
              <a:rPr lang="en-CA" sz="3500" dirty="0">
                <a:effectLst/>
                <a:latin typeface="Arial" panose="020B0604020202020204" pitchFamily="34" charset="0"/>
                <a:ea typeface="Arial" panose="020B0604020202020204" pitchFamily="34" charset="0"/>
              </a:rPr>
            </a:br>
            <a:endParaRPr lang="en-CA" sz="3500" dirty="0"/>
          </a:p>
        </p:txBody>
      </p:sp>
      <p:sp>
        <p:nvSpPr>
          <p:cNvPr id="3" name="Content Placeholder 2">
            <a:extLst>
              <a:ext uri="{FF2B5EF4-FFF2-40B4-BE49-F238E27FC236}">
                <a16:creationId xmlns:a16="http://schemas.microsoft.com/office/drawing/2014/main" id="{0BD3459C-1B98-4A81-ADD1-D87E3E05C9D7}"/>
              </a:ext>
            </a:extLst>
          </p:cNvPr>
          <p:cNvSpPr>
            <a:spLocks noGrp="1"/>
          </p:cNvSpPr>
          <p:nvPr>
            <p:ph idx="1"/>
          </p:nvPr>
        </p:nvSpPr>
        <p:spPr>
          <a:xfrm>
            <a:off x="838200" y="1545928"/>
            <a:ext cx="10515600" cy="4631035"/>
          </a:xfrm>
        </p:spPr>
        <p:txBody>
          <a:bodyPr>
            <a:normAutofit/>
          </a:bodyPr>
          <a:lstStyle/>
          <a:p>
            <a:pPr>
              <a:lnSpc>
                <a:spcPct val="115000"/>
              </a:lnSpc>
              <a:buFont typeface="Arial" panose="020B0604020202020204" pitchFamily="34" charset="0"/>
              <a:buChar char="•"/>
            </a:pPr>
            <a:r>
              <a:rPr lang="en-CA" sz="1800" dirty="0">
                <a:latin typeface="Arial" panose="020B0604020202020204" pitchFamily="34" charset="0"/>
                <a:cs typeface="Arial" panose="020B0604020202020204" pitchFamily="34" charset="0"/>
              </a:rPr>
              <a:t>33% of PSRs accessed settlement organizations compared to 91% of GARs.</a:t>
            </a:r>
          </a:p>
          <a:p>
            <a:pPr>
              <a:lnSpc>
                <a:spcPct val="115000"/>
              </a:lnSpc>
              <a:buFont typeface="Arial" panose="020B0604020202020204" pitchFamily="34" charset="0"/>
              <a:buChar char="•"/>
            </a:pPr>
            <a:r>
              <a:rPr lang="en-CA" sz="1800" dirty="0">
                <a:latin typeface="Arial" panose="020B0604020202020204" pitchFamily="34" charset="0"/>
                <a:cs typeface="Arial" panose="020B0604020202020204" pitchFamily="34" charset="0"/>
              </a:rPr>
              <a:t>52% of PSRs said they didn’t receive help from their sponsors.</a:t>
            </a:r>
            <a:endParaRPr lang="en-CA" sz="18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cs typeface="Arial" panose="020B0604020202020204" pitchFamily="34" charset="0"/>
              </a:rPr>
              <a:t>GARs met volunteers in the hotel or through organizations.</a:t>
            </a:r>
          </a:p>
          <a:p>
            <a:pPr>
              <a:lnSpc>
                <a:spcPct val="115000"/>
              </a:lnSpc>
              <a:buFont typeface="Arial" panose="020B0604020202020204" pitchFamily="34" charset="0"/>
              <a:buChar char="•"/>
            </a:pPr>
            <a:r>
              <a:rPr lang="en-CA" sz="1800" dirty="0">
                <a:latin typeface="Arial" panose="020B0604020202020204" pitchFamily="34" charset="0"/>
                <a:cs typeface="Arial" panose="020B0604020202020204" pitchFamily="34" charset="0"/>
              </a:rPr>
              <a:t>0% of PSRs said that volunteers helped them resettle.</a:t>
            </a:r>
            <a:endParaRPr lang="en-CA" sz="18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buFont typeface="Arial" panose="020B0604020202020204" pitchFamily="34" charset="0"/>
              <a:buChar char="•"/>
            </a:pPr>
            <a:r>
              <a:rPr lang="en-CA" sz="1800" dirty="0">
                <a:effectLst/>
                <a:latin typeface="Arial" panose="020B0604020202020204" pitchFamily="34" charset="0"/>
                <a:ea typeface="Arial" panose="020B0604020202020204" pitchFamily="34" charset="0"/>
                <a:cs typeface="Arial" panose="020B0604020202020204" pitchFamily="34" charset="0"/>
              </a:rPr>
              <a:t>Some PSRs were not aware of the free services that are available to them as newcomers.</a:t>
            </a:r>
          </a:p>
          <a:p>
            <a:pPr>
              <a:buFont typeface="Wingdings" panose="05000000000000000000" pitchFamily="2" charset="2"/>
              <a:buChar char="Ø"/>
            </a:pPr>
            <a:r>
              <a:rPr lang="en-CA" sz="1800" dirty="0">
                <a:solidFill>
                  <a:schemeClr val="accent3">
                    <a:lumMod val="60000"/>
                    <a:lumOff val="40000"/>
                  </a:schemeClr>
                </a:solidFill>
                <a:latin typeface="Arial" panose="020B0604020202020204" pitchFamily="34" charset="0"/>
                <a:cs typeface="Arial" panose="020B0604020202020204" pitchFamily="34" charset="0"/>
              </a:rPr>
              <a:t>All refugees, regardless of their sponsorship pathway, should be made aware of all the services available to them.</a:t>
            </a:r>
          </a:p>
        </p:txBody>
      </p:sp>
    </p:spTree>
    <p:extLst>
      <p:ext uri="{BB962C8B-B14F-4D97-AF65-F5344CB8AC3E}">
        <p14:creationId xmlns:p14="http://schemas.microsoft.com/office/powerpoint/2010/main" val="1968244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5190</TotalTime>
  <Words>1497</Words>
  <Application>Microsoft Office PowerPoint</Application>
  <PresentationFormat>Widescreen</PresentationFormat>
  <Paragraphs>267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Wingdings</vt:lpstr>
      <vt:lpstr>Wingdings 3</vt:lpstr>
      <vt:lpstr>Ion</vt:lpstr>
      <vt:lpstr>A Partnership Approach To Syrian Refugee Resettlement In Toronto And Mississauga:  The Role Of Social Capital </vt:lpstr>
      <vt:lpstr>Research Team</vt:lpstr>
      <vt:lpstr>Methodology: Qualitative Focus Groups</vt:lpstr>
      <vt:lpstr>Methodology: Structured Survey</vt:lpstr>
      <vt:lpstr>Social capital in Canada prior to immigration </vt:lpstr>
      <vt:lpstr>New Connections</vt:lpstr>
      <vt:lpstr>New Connections</vt:lpstr>
      <vt:lpstr>Experiences with settlement organizations </vt:lpstr>
      <vt:lpstr>Support for PSRs vs. GARs </vt:lpstr>
      <vt:lpstr>Services after 1st year: </vt:lpstr>
      <vt:lpstr>Employment</vt:lpstr>
      <vt:lpstr>Employment</vt:lpstr>
      <vt:lpstr>Barriers to employment</vt:lpstr>
      <vt:lpstr>Barriers to employment</vt:lpstr>
      <vt:lpstr>Barriers to employment</vt:lpstr>
      <vt:lpstr>Overcoming employment barriers</vt:lpstr>
      <vt:lpstr>Language</vt:lpstr>
      <vt:lpstr>Language</vt:lpstr>
      <vt:lpstr>Housing</vt:lpstr>
      <vt:lpstr>Mental health</vt:lpstr>
      <vt:lpstr>Mental health</vt:lpstr>
      <vt:lpstr>Comments?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Syrian Refugee Resettlement in Toronto and Mississauga </dc:title>
  <dc:creator>Nussaiba Benayoune</dc:creator>
  <cp:lastModifiedBy>Nussaiba Benayoune</cp:lastModifiedBy>
  <cp:revision>34</cp:revision>
  <dcterms:created xsi:type="dcterms:W3CDTF">2022-01-23T13:18:06Z</dcterms:created>
  <dcterms:modified xsi:type="dcterms:W3CDTF">2022-02-01T23:02:57Z</dcterms:modified>
</cp:coreProperties>
</file>