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94" r:id="rId2"/>
    <p:sldId id="256" r:id="rId3"/>
    <p:sldId id="287" r:id="rId4"/>
    <p:sldId id="288" r:id="rId5"/>
    <p:sldId id="289" r:id="rId6"/>
    <p:sldId id="291" r:id="rId7"/>
    <p:sldId id="290" r:id="rId8"/>
    <p:sldId id="292" r:id="rId9"/>
    <p:sldId id="293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83B7"/>
    <a:srgbClr val="00579E"/>
    <a:srgbClr val="427EB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411" autoAdjust="0"/>
  </p:normalViewPr>
  <p:slideViewPr>
    <p:cSldViewPr snapToGrid="0">
      <p:cViewPr varScale="1">
        <p:scale>
          <a:sx n="105" d="100"/>
          <a:sy n="105" d="100"/>
        </p:scale>
        <p:origin x="-84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44" y="-19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12" y="0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/>
          <a:lstStyle>
            <a:lvl1pPr algn="r">
              <a:defRPr sz="1200"/>
            </a:lvl1pPr>
          </a:lstStyle>
          <a:p>
            <a:fld id="{0B322C8F-2A7B-4B42-BA05-803C5C32105D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49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12" y="9119349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 anchor="b"/>
          <a:lstStyle>
            <a:lvl1pPr algn="r">
              <a:defRPr sz="1200"/>
            </a:lvl1pPr>
          </a:lstStyle>
          <a:p>
            <a:fld id="{F54739B0-D0ED-4E3C-B35F-4F19149175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02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BDFF3CAC-69EE-4888-9686-886F54156931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49463" y="1200150"/>
            <a:ext cx="3216275" cy="1809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3319301"/>
            <a:ext cx="5852160" cy="5081750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3414BEB3-959C-4960-BF15-B0956F1E2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312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1200150"/>
            <a:ext cx="3216275" cy="1809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1" y="3283399"/>
            <a:ext cx="5852160" cy="5114730"/>
          </a:xfrm>
        </p:spPr>
        <p:txBody>
          <a:bodyPr/>
          <a:lstStyle/>
          <a:p>
            <a:pPr>
              <a:spcAft>
                <a:spcPts val="1000"/>
              </a:spcAft>
            </a:pPr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4BEB3-959C-4960-BF15-B0956F1E209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841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1" y="3319301"/>
            <a:ext cx="5852160" cy="5229276"/>
          </a:xfrm>
        </p:spPr>
        <p:txBody>
          <a:bodyPr/>
          <a:lstStyle/>
          <a:p>
            <a:pPr>
              <a:spcAft>
                <a:spcPts val="1000"/>
              </a:spcAft>
            </a:pPr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4BEB3-959C-4960-BF15-B0956F1E209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154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4BEB3-959C-4960-BF15-B0956F1E209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5133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4BEB3-959C-4960-BF15-B0956F1E209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692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4BEB3-959C-4960-BF15-B0956F1E209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06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4BEB3-959C-4960-BF15-B0956F1E209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796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4BEB3-959C-4960-BF15-B0956F1E209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172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4BEB3-959C-4960-BF15-B0956F1E209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19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6"/>
            <a:ext cx="11262866" cy="2275724"/>
          </a:xfrm>
          <a:prstGeom prst="rect">
            <a:avLst/>
          </a:prstGeom>
          <a:solidFill>
            <a:srgbClr val="0057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rgbClr val="4483B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6516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4" descr="Kvslemun &#10;üos1åK8 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711" y="5622178"/>
            <a:ext cx="15621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66509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737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4A6343FD-2D17-4BE2-865A-2B43EBCE90F0}" type="datetime1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224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9763C21-F190-4B97-B6A0-530A27AF01FD}" type="datetime1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6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0057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90799"/>
            <a:ext cx="11029615" cy="3136233"/>
          </a:xfrm>
        </p:spPr>
        <p:txBody>
          <a:bodyPr/>
          <a:lstStyle>
            <a:lvl1pPr>
              <a:defRPr>
                <a:solidFill>
                  <a:srgbClr val="00579E"/>
                </a:solidFill>
              </a:defRPr>
            </a:lvl1pPr>
            <a:lvl2pPr>
              <a:defRPr>
                <a:solidFill>
                  <a:srgbClr val="00579E"/>
                </a:solidFill>
              </a:defRPr>
            </a:lvl2pPr>
            <a:lvl3pPr>
              <a:defRPr>
                <a:solidFill>
                  <a:srgbClr val="00579E"/>
                </a:solidFill>
              </a:defRPr>
            </a:lvl3pPr>
            <a:lvl4pPr>
              <a:defRPr>
                <a:solidFill>
                  <a:srgbClr val="00579E"/>
                </a:solidFill>
              </a:defRPr>
            </a:lvl4pPr>
            <a:lvl5pPr>
              <a:defRPr>
                <a:solidFill>
                  <a:srgbClr val="00579E"/>
                </a:solidFill>
              </a:defRPr>
            </a:lvl5pPr>
          </a:lstStyle>
          <a:p>
            <a:pPr lvl="0"/>
            <a:r>
              <a:rPr lang="x-none" noProof="0" dirty="0" err="1"/>
              <a:t>Click</a:t>
            </a:r>
            <a:r>
              <a:rPr lang="x-none" noProof="0" dirty="0"/>
              <a:t> to </a:t>
            </a:r>
            <a:r>
              <a:rPr lang="x-none" noProof="0" dirty="0" err="1"/>
              <a:t>edit</a:t>
            </a:r>
            <a:r>
              <a:rPr lang="x-none" noProof="0" dirty="0"/>
              <a:t> Master </a:t>
            </a:r>
            <a:r>
              <a:rPr lang="x-none" noProof="0" dirty="0" err="1"/>
              <a:t>text</a:t>
            </a:r>
            <a:r>
              <a:rPr lang="x-none" noProof="0" dirty="0"/>
              <a:t> </a:t>
            </a:r>
            <a:r>
              <a:rPr lang="x-none" noProof="0" dirty="0" err="1"/>
              <a:t>styles</a:t>
            </a:r>
            <a:endParaRPr lang="x-none" noProof="0" dirty="0"/>
          </a:p>
          <a:p>
            <a:pPr lvl="1"/>
            <a:r>
              <a:rPr lang="x-none" noProof="0" dirty="0" err="1"/>
              <a:t>Second</a:t>
            </a:r>
            <a:r>
              <a:rPr lang="x-none" noProof="0" dirty="0"/>
              <a:t> </a:t>
            </a:r>
            <a:r>
              <a:rPr lang="x-none" noProof="0" dirty="0" err="1"/>
              <a:t>level</a:t>
            </a:r>
            <a:endParaRPr lang="x-none" noProof="0" dirty="0"/>
          </a:p>
          <a:p>
            <a:pPr lvl="2"/>
            <a:r>
              <a:rPr lang="x-none" noProof="0" dirty="0" err="1"/>
              <a:t>Third</a:t>
            </a:r>
            <a:r>
              <a:rPr lang="x-none" noProof="0" dirty="0"/>
              <a:t> </a:t>
            </a:r>
            <a:r>
              <a:rPr lang="x-none" noProof="0" dirty="0" err="1"/>
              <a:t>level</a:t>
            </a:r>
            <a:endParaRPr lang="x-none" noProof="0" dirty="0"/>
          </a:p>
          <a:p>
            <a:pPr lvl="3"/>
            <a:r>
              <a:rPr lang="x-none" noProof="0" dirty="0" err="1"/>
              <a:t>Fourth</a:t>
            </a:r>
            <a:r>
              <a:rPr lang="x-none" noProof="0" dirty="0"/>
              <a:t> </a:t>
            </a:r>
            <a:r>
              <a:rPr lang="x-none" noProof="0" dirty="0" err="1"/>
              <a:t>level</a:t>
            </a:r>
            <a:endParaRPr lang="x-none" noProof="0" dirty="0"/>
          </a:p>
          <a:p>
            <a:pPr lvl="4"/>
            <a:r>
              <a:rPr lang="x-none" noProof="0" dirty="0" err="1"/>
              <a:t>Fifth</a:t>
            </a:r>
            <a:r>
              <a:rPr lang="x-none" noProof="0" dirty="0"/>
              <a:t> </a:t>
            </a:r>
            <a:r>
              <a:rPr lang="x-none" noProof="0" dirty="0" err="1"/>
              <a:t>level</a:t>
            </a:r>
            <a:endParaRPr lang="x-non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08633" y="5956137"/>
            <a:ext cx="1052508" cy="365125"/>
          </a:xfrm>
        </p:spPr>
        <p:txBody>
          <a:bodyPr/>
          <a:lstStyle>
            <a:lvl1pPr>
              <a:defRPr sz="1200">
                <a:solidFill>
                  <a:srgbClr val="00579E"/>
                </a:solidFill>
              </a:defRPr>
            </a:lvl1pPr>
          </a:lstStyle>
          <a:p>
            <a:fld id="{3BC4BE8B-D211-4449-B02D-8CCAE4558E2A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8" name="Picture 4" descr="Kvslemun &#10;üos1åK8 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838" y="5622178"/>
            <a:ext cx="15621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031317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x-none" noProof="0" dirty="0" err="1"/>
              <a:t>Click</a:t>
            </a:r>
            <a:r>
              <a:rPr lang="x-none" noProof="0" dirty="0"/>
              <a:t> to </a:t>
            </a:r>
            <a:r>
              <a:rPr lang="x-none" noProof="0" dirty="0" err="1"/>
              <a:t>edit</a:t>
            </a:r>
            <a:r>
              <a:rPr lang="x-none" noProof="0" dirty="0"/>
              <a:t> Master </a:t>
            </a:r>
            <a:r>
              <a:rPr lang="x-none" noProof="0" dirty="0" err="1"/>
              <a:t>title</a:t>
            </a:r>
            <a:r>
              <a:rPr lang="x-none" noProof="0" dirty="0"/>
              <a:t> </a:t>
            </a:r>
            <a:r>
              <a:rPr lang="x-none" noProof="0" dirty="0" err="1"/>
              <a:t>style</a:t>
            </a:r>
            <a:endParaRPr lang="x-none" noProof="0" dirty="0"/>
          </a:p>
        </p:txBody>
      </p:sp>
    </p:spTree>
    <p:extLst>
      <p:ext uri="{BB962C8B-B14F-4D97-AF65-F5344CB8AC3E}">
        <p14:creationId xmlns:p14="http://schemas.microsoft.com/office/powerpoint/2010/main" val="97735658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74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5E6808-84C0-402E-A79D-27CFEEA47F98}" type="datetime1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46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403E16DA-00A2-48F9-89D5-13CB284E38D8}" type="datetime1">
              <a:rPr lang="en-CA" smtClean="0"/>
              <a:t>13/03/2017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0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8F53F6F6-3DBF-4892-9279-D9978240FE8D}" type="datetime1">
              <a:rPr lang="en-CA" smtClean="0"/>
              <a:t>13/03/2017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36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167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2A3E4A2B-8A8E-4A53-A3E7-B6C17DC8C045}" type="datetime1">
              <a:rPr lang="en-CA" smtClean="0"/>
              <a:t>13/03/2017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96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FCE06A-0F5B-476A-A6FC-DC899452EC14}" type="datetime1">
              <a:rPr lang="en-CA" smtClean="0"/>
              <a:t>13/03/2017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68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A09E8AD-7285-4A3F-B80C-F8898997F805}" type="datetime1">
              <a:rPr lang="en-CA" smtClean="0"/>
              <a:t>13/03/2017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77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3BC4BE8B-D211-4449-B02D-8CCAE4558E2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5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420" y="3336812"/>
            <a:ext cx="11430001" cy="248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899" y="2367672"/>
            <a:ext cx="11355381" cy="194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Assel\Desktop\RA\event\archive forflyer\sshr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6873" y="5422106"/>
            <a:ext cx="4680005" cy="4035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83636" y="5028598"/>
            <a:ext cx="130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cap="small" dirty="0">
                <a:solidFill>
                  <a:srgbClr val="00579E"/>
                </a:solidFill>
              </a:rPr>
              <a:t>Funded by: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1259" y="2775317"/>
            <a:ext cx="11132589" cy="86710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all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Immigration is a family affair</a:t>
            </a:r>
            <a:endParaRPr kumimoji="0" lang="en-CA" sz="4500" b="1" i="0" u="none" strike="noStrike" kern="1200" cap="all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</p:txBody>
      </p:sp>
      <p:pic>
        <p:nvPicPr>
          <p:cNvPr id="7" name="Picture 2" descr="\\MORPHEUS\mydocs\hbauder\My Documents\Bla\RCIS\Promotion\RCIS brand mark\RCIS_wordmark_final_versions\RCIS_CMYK\RCIS_CMYK_HR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97" b="31084"/>
          <a:stretch/>
        </p:blipFill>
        <p:spPr bwMode="auto">
          <a:xfrm>
            <a:off x="4289777" y="841813"/>
            <a:ext cx="3696533" cy="11872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28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147431"/>
            <a:ext cx="10993549" cy="1094119"/>
          </a:xfrm>
        </p:spPr>
        <p:txBody>
          <a:bodyPr>
            <a:noAutofit/>
          </a:bodyPr>
          <a:lstStyle/>
          <a:p>
            <a:pPr algn="ctr"/>
            <a:r>
              <a:rPr lang="en-CA" dirty="0">
                <a:solidFill>
                  <a:srgbClr val="00579E"/>
                </a:solidFill>
              </a:rPr>
              <a:t>Immigration is a family affair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2371" y="3600449"/>
            <a:ext cx="10562366" cy="1414463"/>
          </a:xfrm>
        </p:spPr>
        <p:txBody>
          <a:bodyPr>
            <a:noAutofit/>
          </a:bodyPr>
          <a:lstStyle/>
          <a:p>
            <a:r>
              <a:rPr lang="en-CA" sz="2400" b="1" i="1" dirty="0">
                <a:solidFill>
                  <a:srgbClr val="FFC000"/>
                </a:solidFill>
              </a:rPr>
              <a:t>Methodology</a:t>
            </a:r>
          </a:p>
          <a:p>
            <a:r>
              <a:rPr lang="en-CA" sz="2000" i="1" dirty="0">
                <a:solidFill>
                  <a:srgbClr val="FFC000"/>
                </a:solidFill>
              </a:rPr>
              <a:t>By Marc  Valade</a:t>
            </a:r>
            <a:endParaRPr lang="en-CA" sz="2000" i="1" cap="none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733" y="5850466"/>
            <a:ext cx="9211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cap="small" dirty="0">
                <a:solidFill>
                  <a:srgbClr val="00579E"/>
                </a:solidFill>
              </a:rPr>
              <a:t>This study has been supported by the Social Sciences and Humanities Research Council</a:t>
            </a:r>
          </a:p>
        </p:txBody>
      </p:sp>
    </p:spTree>
    <p:extLst>
      <p:ext uri="{BB962C8B-B14F-4D97-AF65-F5344CB8AC3E}">
        <p14:creationId xmlns:p14="http://schemas.microsoft.com/office/powerpoint/2010/main" val="339239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28899"/>
            <a:ext cx="11029615" cy="3229899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Volunteers, through settlement organizations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Economic class immigrants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Settled 5-10 years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Able to express themselves in English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81192" y="2000250"/>
            <a:ext cx="574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cap="all" dirty="0">
                <a:solidFill>
                  <a:srgbClr val="0070C0"/>
                </a:solidFill>
              </a:rPr>
              <a:t>Convenience sample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49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28899"/>
            <a:ext cx="11029615" cy="3229899"/>
          </a:xfrm>
        </p:spPr>
        <p:txBody>
          <a:bodyPr>
            <a:normAutofit/>
          </a:bodyPr>
          <a:lstStyle/>
          <a:p>
            <a:r>
              <a:rPr lang="en-CA" sz="2400" b="1" dirty="0">
                <a:solidFill>
                  <a:schemeClr val="tx1"/>
                </a:solidFill>
              </a:rPr>
              <a:t>Families: 23</a:t>
            </a:r>
          </a:p>
          <a:p>
            <a:r>
              <a:rPr lang="en-CA" sz="2400" b="1" dirty="0">
                <a:solidFill>
                  <a:schemeClr val="tx1"/>
                </a:solidFill>
              </a:rPr>
              <a:t>Participants: 28</a:t>
            </a:r>
          </a:p>
          <a:p>
            <a:r>
              <a:rPr lang="en-CA" sz="2400" b="1" dirty="0">
                <a:solidFill>
                  <a:schemeClr val="tx1"/>
                </a:solidFill>
              </a:rPr>
              <a:t>Gender: M=10, F=18</a:t>
            </a:r>
          </a:p>
          <a:p>
            <a:r>
              <a:rPr lang="en-CA" sz="2400" b="1" dirty="0">
                <a:solidFill>
                  <a:schemeClr val="tx1"/>
                </a:solidFill>
              </a:rPr>
              <a:t>Age: 35-63; +4 teenagers </a:t>
            </a:r>
          </a:p>
          <a:p>
            <a:r>
              <a:rPr lang="en-CA" sz="2400" b="1" dirty="0">
                <a:solidFill>
                  <a:schemeClr val="tx1"/>
                </a:solidFill>
              </a:rPr>
              <a:t>Economic Class (principal applicant): 21 skilled workers, 1 CEC, 1 LCG</a:t>
            </a:r>
          </a:p>
          <a:p>
            <a:r>
              <a:rPr lang="en-CA" sz="2400" b="1" dirty="0">
                <a:solidFill>
                  <a:schemeClr val="tx1"/>
                </a:solidFill>
              </a:rPr>
              <a:t>University degrees: 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2000250"/>
            <a:ext cx="574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cap="all" dirty="0">
                <a:solidFill>
                  <a:srgbClr val="0070C0"/>
                </a:solidFill>
              </a:rPr>
              <a:t>demographics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16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592" y="2628900"/>
            <a:ext cx="10877215" cy="58782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13 countries, 5 continents: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2000250"/>
            <a:ext cx="574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cap="all" dirty="0">
                <a:solidFill>
                  <a:srgbClr val="0070C0"/>
                </a:solidFill>
              </a:rPr>
              <a:t>Geography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3592" y="5429250"/>
            <a:ext cx="11029615" cy="581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/>
            <a:r>
              <a:rPr lang="en-US" sz="2400" b="1" dirty="0">
                <a:solidFill>
                  <a:schemeClr val="tx1"/>
                </a:solidFill>
              </a:rPr>
              <a:t>Spread out in the Greater Toronto Area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71599" y="3377868"/>
            <a:ext cx="6996794" cy="2051382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3" indent="-342900"/>
            <a:r>
              <a:rPr lang="en-US" sz="2200" b="1" dirty="0">
                <a:solidFill>
                  <a:schemeClr val="tx1"/>
                </a:solidFill>
              </a:rPr>
              <a:t>East Asia (5)  </a:t>
            </a:r>
          </a:p>
          <a:p>
            <a:pPr marL="800100" lvl="3" indent="-342900"/>
            <a:r>
              <a:rPr lang="fi-FI" sz="2200" b="1" dirty="0">
                <a:solidFill>
                  <a:schemeClr val="tx1"/>
                </a:solidFill>
              </a:rPr>
              <a:t>South Asia (7)</a:t>
            </a:r>
            <a:endParaRPr lang="en-US" sz="2200" b="1" dirty="0">
              <a:solidFill>
                <a:schemeClr val="tx1"/>
              </a:solidFill>
            </a:endParaRPr>
          </a:p>
          <a:p>
            <a:pPr marL="800100" lvl="3" indent="-342900"/>
            <a:r>
              <a:rPr lang="en-US" sz="2200" b="1" dirty="0">
                <a:solidFill>
                  <a:schemeClr val="tx1"/>
                </a:solidFill>
              </a:rPr>
              <a:t>Middle East (6) </a:t>
            </a:r>
          </a:p>
          <a:p>
            <a:pPr marL="800100" lvl="3" indent="-342900"/>
            <a:r>
              <a:rPr lang="en-US" sz="2200" b="1" dirty="0">
                <a:solidFill>
                  <a:schemeClr val="tx1"/>
                </a:solidFill>
              </a:rPr>
              <a:t>Europe (1) </a:t>
            </a:r>
          </a:p>
          <a:p>
            <a:pPr marL="800100" lvl="3" indent="-342900"/>
            <a:r>
              <a:rPr lang="en-US" sz="2200" b="1" dirty="0">
                <a:solidFill>
                  <a:schemeClr val="tx1"/>
                </a:solidFill>
              </a:rPr>
              <a:t>South America &amp; Caribbean (3) </a:t>
            </a:r>
          </a:p>
          <a:p>
            <a:pPr marL="800100" lvl="3" indent="-342900"/>
            <a:r>
              <a:rPr lang="en-US" sz="2200" b="1" dirty="0">
                <a:solidFill>
                  <a:schemeClr val="tx1"/>
                </a:solidFill>
              </a:rPr>
              <a:t>Africa (1)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734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28899"/>
            <a:ext cx="11029615" cy="3229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Two Interviews (30-60 min.):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200" b="1" dirty="0">
                <a:solidFill>
                  <a:schemeClr val="tx1"/>
                </a:solidFill>
              </a:rPr>
              <a:t>Break the ice; narrative overview; draw a family sociogram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200" b="1" dirty="0">
                <a:solidFill>
                  <a:schemeClr val="tx1"/>
                </a:solidFill>
              </a:rPr>
              <a:t>Discuss highlighted relationships in sociogram; policy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2000250"/>
            <a:ext cx="574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cap="all" dirty="0">
                <a:solidFill>
                  <a:srgbClr val="0070C0"/>
                </a:solidFill>
              </a:rPr>
              <a:t>Semi-structured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95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28899"/>
            <a:ext cx="11029615" cy="32298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Broad key topics:</a:t>
            </a:r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Pre-migration experience</a:t>
            </a:r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Landing process</a:t>
            </a:r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Role of family members &amp; friends</a:t>
            </a:r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Adaptation challenges</a:t>
            </a:r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Role of social capital (networks)</a:t>
            </a:r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Services and policy assessment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2000250"/>
            <a:ext cx="574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cap="all" dirty="0">
                <a:solidFill>
                  <a:srgbClr val="0070C0"/>
                </a:solidFill>
              </a:rPr>
              <a:t>Semi-structured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569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28899"/>
            <a:ext cx="11029615" cy="322989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Transcriptions &amp; short narratives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NVIVO: 45 descriptive themes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Further specialized coding/analysis by research teams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2000250"/>
            <a:ext cx="574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cap="all" dirty="0">
                <a:solidFill>
                  <a:srgbClr val="0070C0"/>
                </a:solidFill>
              </a:rPr>
              <a:t>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789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28899"/>
            <a:ext cx="11029615" cy="322989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Dive into the lived experiences of respondents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Understand the mechanism by which their integration process unfolded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How families are involved, have evolved, and were instrumental to their integration and resilience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Where their stories intersect with ongoing social, economic and policy issues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2000250"/>
            <a:ext cx="574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cap="all" dirty="0">
                <a:solidFill>
                  <a:srgbClr val="0070C0"/>
                </a:solidFill>
              </a:rPr>
              <a:t>Qualitative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BE8B-D211-4449-B02D-8CCAE4558E2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56655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Propos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2683C6"/>
      </a:accent1>
      <a:accent2>
        <a:srgbClr val="75B5E4"/>
      </a:accent2>
      <a:accent3>
        <a:srgbClr val="A9DB66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>
          <a:defRPr sz="2400" dirty="0" smtClean="0">
            <a:solidFill>
              <a:srgbClr val="4483B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Valade_Ponencia_Guanajuato.pptx" id="{6B37DDEA-1A05-4B9B-A730-70170FC2662A}" vid="{A0FFE30C-2737-4F17-A556-7935F76716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15284</TotalTime>
  <Words>278</Words>
  <Application>Microsoft Office PowerPoint</Application>
  <PresentationFormat>Custom</PresentationFormat>
  <Paragraphs>70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PowerPoint Presentation</vt:lpstr>
      <vt:lpstr>Immigration is a family affair</vt:lpstr>
      <vt:lpstr>Data collection</vt:lpstr>
      <vt:lpstr>Data collection</vt:lpstr>
      <vt:lpstr>Data collection</vt:lpstr>
      <vt:lpstr>Data collection</vt:lpstr>
      <vt:lpstr>Data collection</vt:lpstr>
      <vt:lpstr>Data collection</vt:lpstr>
      <vt:lpstr>Data collection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trajectories of immigrant families</dc:title>
  <dc:creator>marc yvan valade</dc:creator>
  <cp:lastModifiedBy>artsadmin</cp:lastModifiedBy>
  <cp:revision>333</cp:revision>
  <cp:lastPrinted>2016-08-27T18:38:03Z</cp:lastPrinted>
  <dcterms:created xsi:type="dcterms:W3CDTF">2016-08-25T00:33:44Z</dcterms:created>
  <dcterms:modified xsi:type="dcterms:W3CDTF">2017-03-13T18:04:37Z</dcterms:modified>
</cp:coreProperties>
</file>