
<file path=[Content_Types].xml><?xml version="1.0" encoding="utf-8"?>
<Types xmlns="http://schemas.openxmlformats.org/package/2006/content-types">
  <Default Extension="xml" ContentType="application/xml"/>
  <Default Extension="xlsx" ContentType="application/vnd.openxmlformats-officedocument.spreadsheetml.sheet"/>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22"/>
  </p:notesMasterIdLst>
  <p:sldIdLst>
    <p:sldId id="256" r:id="rId2"/>
    <p:sldId id="299" r:id="rId3"/>
    <p:sldId id="303" r:id="rId4"/>
    <p:sldId id="300" r:id="rId5"/>
    <p:sldId id="286" r:id="rId6"/>
    <p:sldId id="287" r:id="rId7"/>
    <p:sldId id="290" r:id="rId8"/>
    <p:sldId id="291" r:id="rId9"/>
    <p:sldId id="292" r:id="rId10"/>
    <p:sldId id="293" r:id="rId11"/>
    <p:sldId id="306" r:id="rId12"/>
    <p:sldId id="307" r:id="rId13"/>
    <p:sldId id="308" r:id="rId14"/>
    <p:sldId id="309" r:id="rId15"/>
    <p:sldId id="310" r:id="rId16"/>
    <p:sldId id="311" r:id="rId17"/>
    <p:sldId id="314" r:id="rId18"/>
    <p:sldId id="312" r:id="rId19"/>
    <p:sldId id="313" r:id="rId20"/>
    <p:sldId id="279"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715"/>
    <a:srgbClr val="7ECEFD"/>
    <a:srgbClr val="F20253"/>
    <a:srgbClr val="2185C5"/>
    <a:srgbClr val="EB455A"/>
    <a:srgbClr val="069DA6"/>
    <a:srgbClr val="10B3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63A826-EA27-4476-B0D4-1900F0C65442}">
  <a:tblStyle styleId="{A763A826-EA27-4476-B0D4-1900F0C65442}"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8429" autoAdjust="0"/>
  </p:normalViewPr>
  <p:slideViewPr>
    <p:cSldViewPr snapToGrid="0" showGuides="1">
      <p:cViewPr>
        <p:scale>
          <a:sx n="75" d="100"/>
          <a:sy n="75" d="100"/>
        </p:scale>
        <p:origin x="2016" y="7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b="1" dirty="0"/>
              <a:t>2014</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7157986801042"/>
          <c:y val="0.244625104513158"/>
          <c:w val="0.391807340634639"/>
          <c:h val="0.594705311922212"/>
        </c:manualLayout>
      </c:layout>
      <c:pieChart>
        <c:varyColors val="1"/>
        <c:ser>
          <c:idx val="0"/>
          <c:order val="0"/>
          <c:tx>
            <c:strRef>
              <c:f>Sheet1!$B$1</c:f>
              <c:strCache>
                <c:ptCount val="1"/>
                <c:pt idx="0">
                  <c:v>2014</c:v>
                </c:pt>
              </c:strCache>
            </c:strRef>
          </c:tx>
          <c:spPr>
            <a:solidFill>
              <a:srgbClr val="F20253"/>
            </a:solidFill>
          </c:spPr>
          <c:dPt>
            <c:idx val="0"/>
            <c:bubble3D val="0"/>
            <c:explosion val="2"/>
            <c:spPr>
              <a:solidFill>
                <a:srgbClr val="FF9715"/>
              </a:solidFill>
              <a:ln w="19050">
                <a:solidFill>
                  <a:schemeClr val="lt1"/>
                </a:solidFill>
              </a:ln>
              <a:effectLst/>
            </c:spPr>
            <c:extLst xmlns:c16r2="http://schemas.microsoft.com/office/drawing/2015/06/chart">
              <c:ext xmlns:c16="http://schemas.microsoft.com/office/drawing/2014/chart" uri="{C3380CC4-5D6E-409C-BE32-E72D297353CC}">
                <c16:uniqueId val="{00000001-2D1F-46A3-AE19-5F29F8808F0D}"/>
              </c:ext>
            </c:extLst>
          </c:dPt>
          <c:dPt>
            <c:idx val="1"/>
            <c:bubble3D val="0"/>
            <c:spPr>
              <a:solidFill>
                <a:srgbClr val="F20253"/>
              </a:solidFill>
              <a:ln w="19050">
                <a:solidFill>
                  <a:schemeClr val="lt1"/>
                </a:solidFill>
              </a:ln>
              <a:effectLst/>
            </c:spPr>
            <c:extLst xmlns:c16r2="http://schemas.microsoft.com/office/drawing/2015/06/chart">
              <c:ext xmlns:c16="http://schemas.microsoft.com/office/drawing/2014/chart" uri="{C3380CC4-5D6E-409C-BE32-E72D297353CC}">
                <c16:uniqueId val="{00000003-2D1F-46A3-AE19-5F29F8808F0D}"/>
              </c:ext>
            </c:extLst>
          </c:dPt>
          <c:dLbls>
            <c:dLbl>
              <c:idx val="0"/>
              <c:layout>
                <c:manualLayout>
                  <c:x val="0.00592331903574488"/>
                  <c:y val="0.0136243723705567"/>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D1F-46A3-AE19-5F29F8808F0D}"/>
                </c:ext>
                <c:ext xmlns:c15="http://schemas.microsoft.com/office/drawing/2012/chart" uri="{CE6537A1-D6FC-4f65-9D91-7224C49458BB}">
                  <c15:layout/>
                </c:ext>
              </c:extLst>
            </c:dLbl>
            <c:dLbl>
              <c:idx val="1"/>
              <c:layout>
                <c:manualLayout>
                  <c:x val="-0.0446243017285435"/>
                  <c:y val="-0.0098064428757175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D1F-46A3-AE19-5F29F8808F0D}"/>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Sheet1!$A$2:$A$3</c:f>
              <c:strCache>
                <c:ptCount val="2"/>
                <c:pt idx="0">
                  <c:v>Male Executives</c:v>
                </c:pt>
                <c:pt idx="1">
                  <c:v>Female Executives</c:v>
                </c:pt>
              </c:strCache>
            </c:strRef>
          </c:cat>
          <c:val>
            <c:numRef>
              <c:f>Sheet1!$B$2:$B$3</c:f>
              <c:numCache>
                <c:formatCode>0%</c:formatCode>
                <c:ptCount val="2"/>
                <c:pt idx="0">
                  <c:v>0.76</c:v>
                </c:pt>
                <c:pt idx="1">
                  <c:v>0.24</c:v>
                </c:pt>
              </c:numCache>
            </c:numRef>
          </c:val>
          <c:extLst xmlns:c16r2="http://schemas.microsoft.com/office/drawing/2015/06/chart">
            <c:ext xmlns:c16="http://schemas.microsoft.com/office/drawing/2014/chart" uri="{C3380CC4-5D6E-409C-BE32-E72D297353CC}">
              <c16:uniqueId val="{00000004-2D1F-46A3-AE19-5F29F8808F0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b="1" dirty="0"/>
              <a:t>2024</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2024</c:v>
                </c:pt>
              </c:strCache>
            </c:strRef>
          </c:tx>
          <c:spPr>
            <a:solidFill>
              <a:srgbClr val="F20253"/>
            </a:solidFill>
          </c:spPr>
          <c:dPt>
            <c:idx val="0"/>
            <c:bubble3D val="0"/>
            <c:spPr>
              <a:solidFill>
                <a:srgbClr val="FF9715"/>
              </a:solidFill>
              <a:ln w="19050">
                <a:solidFill>
                  <a:schemeClr val="lt1"/>
                </a:solidFill>
              </a:ln>
              <a:effectLst/>
            </c:spPr>
            <c:extLst xmlns:c16r2="http://schemas.microsoft.com/office/drawing/2015/06/chart">
              <c:ext xmlns:c16="http://schemas.microsoft.com/office/drawing/2014/chart" uri="{C3380CC4-5D6E-409C-BE32-E72D297353CC}">
                <c16:uniqueId val="{00000001-DCCB-4B26-ADD2-2BA7C5CC2C44}"/>
              </c:ext>
            </c:extLst>
          </c:dPt>
          <c:dPt>
            <c:idx val="1"/>
            <c:bubble3D val="0"/>
            <c:spPr>
              <a:solidFill>
                <a:srgbClr val="F20253"/>
              </a:solidFill>
              <a:ln w="19050">
                <a:solidFill>
                  <a:schemeClr val="lt1"/>
                </a:solidFill>
              </a:ln>
              <a:effectLst/>
            </c:spPr>
            <c:extLst xmlns:c16r2="http://schemas.microsoft.com/office/drawing/2015/06/chart">
              <c:ext xmlns:c16="http://schemas.microsoft.com/office/drawing/2014/chart" uri="{C3380CC4-5D6E-409C-BE32-E72D297353CC}">
                <c16:uniqueId val="{00000003-DCCB-4B26-ADD2-2BA7C5CC2C44}"/>
              </c:ext>
            </c:extLst>
          </c:dPt>
          <c:dLbls>
            <c:dLbl>
              <c:idx val="0"/>
              <c:layout>
                <c:manualLayout>
                  <c:x val="0.00478362188920338"/>
                  <c:y val="-0.010851893472790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CCB-4B26-ADD2-2BA7C5CC2C44}"/>
                </c:ext>
                <c:ext xmlns:c15="http://schemas.microsoft.com/office/drawing/2012/chart" uri="{CE6537A1-D6FC-4f65-9D91-7224C49458BB}">
                  <c15:layout/>
                </c:ext>
              </c:extLst>
            </c:dLbl>
            <c:dLbl>
              <c:idx val="1"/>
              <c:layout>
                <c:manualLayout>
                  <c:x val="0.00277573984579905"/>
                  <c:y val="0.0282476852690984"/>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CCB-4B26-ADD2-2BA7C5CC2C44}"/>
                </c:ext>
                <c:ext xmlns:c15="http://schemas.microsoft.com/office/drawing/2012/chart" uri="{CE6537A1-D6FC-4f65-9D91-7224C49458BB}">
                  <c15:layout>
                    <c:manualLayout>
                      <c:w val="0.125592338861866"/>
                      <c:h val="0.184586836692888"/>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Male Executives</c:v>
                </c:pt>
                <c:pt idx="1">
                  <c:v>Female Executives</c:v>
                </c:pt>
              </c:strCache>
            </c:strRef>
          </c:cat>
          <c:val>
            <c:numRef>
              <c:f>Sheet1!$B$2:$B$3</c:f>
              <c:numCache>
                <c:formatCode>0%</c:formatCode>
                <c:ptCount val="2"/>
                <c:pt idx="0">
                  <c:v>0.74</c:v>
                </c:pt>
                <c:pt idx="1">
                  <c:v>0.26</c:v>
                </c:pt>
              </c:numCache>
            </c:numRef>
          </c:val>
          <c:extLst xmlns:c16r2="http://schemas.microsoft.com/office/drawing/2015/06/chart">
            <c:ext xmlns:c16="http://schemas.microsoft.com/office/drawing/2014/chart" uri="{C3380CC4-5D6E-409C-BE32-E72D297353CC}">
              <c16:uniqueId val="{00000004-DCCB-4B26-ADD2-2BA7C5CC2C4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sz="1400" dirty="0">
                <a:latin typeface="Lato" panose="020B0604020202020204" charset="0"/>
              </a:rPr>
              <a:t>Women</a:t>
            </a:r>
            <a:r>
              <a:rPr lang="en-CA" sz="1400" baseline="0" dirty="0">
                <a:latin typeface="Lato" panose="020B0604020202020204" charset="0"/>
              </a:rPr>
              <a:t> representation per level in corporate Canada. Source: McKinsey, 2017</a:t>
            </a:r>
            <a:endParaRPr lang="en-CA" sz="1400" dirty="0">
              <a:latin typeface="Lato" panose="020B0604020202020204" charset="0"/>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0983917115419858"/>
          <c:y val="0.233111795543738"/>
          <c:w val="0.80820439632546"/>
          <c:h val="0.524422244094488"/>
        </c:manualLayout>
      </c:layout>
      <c:barChart>
        <c:barDir val="col"/>
        <c:grouping val="stacked"/>
        <c:varyColors val="0"/>
        <c:ser>
          <c:idx val="0"/>
          <c:order val="0"/>
          <c:tx>
            <c:strRef>
              <c:f>Sheet1!$B$1</c:f>
              <c:strCache>
                <c:ptCount val="1"/>
                <c:pt idx="0">
                  <c:v>Men</c:v>
                </c:pt>
              </c:strCache>
            </c:strRef>
          </c:tx>
          <c:spPr>
            <a:solidFill>
              <a:srgbClr val="7ECEFD"/>
            </a:solidFill>
            <a:ln>
              <a:solidFill>
                <a:srgbClr val="7ECEFD"/>
              </a:solidFill>
            </a:ln>
            <a:effectLst/>
          </c:spPr>
          <c:invertIfNegative val="0"/>
          <c:cat>
            <c:strRef>
              <c:f>Sheet1!$A$2:$A$7</c:f>
              <c:strCache>
                <c:ptCount val="6"/>
                <c:pt idx="0">
                  <c:v>Entry Level</c:v>
                </c:pt>
                <c:pt idx="1">
                  <c:v>Managers</c:v>
                </c:pt>
                <c:pt idx="2">
                  <c:v>Directors</c:v>
                </c:pt>
                <c:pt idx="3">
                  <c:v>Vice Presidents</c:v>
                </c:pt>
                <c:pt idx="4">
                  <c:v>Senior VPs/ C-suite</c:v>
                </c:pt>
                <c:pt idx="5">
                  <c:v>CEOs</c:v>
                </c:pt>
              </c:strCache>
            </c:strRef>
          </c:cat>
          <c:val>
            <c:numRef>
              <c:f>Sheet1!$B$2:$B$7</c:f>
              <c:numCache>
                <c:formatCode>0%</c:formatCode>
                <c:ptCount val="6"/>
                <c:pt idx="0">
                  <c:v>0.55</c:v>
                </c:pt>
                <c:pt idx="1">
                  <c:v>0.61</c:v>
                </c:pt>
                <c:pt idx="2">
                  <c:v>0.65</c:v>
                </c:pt>
                <c:pt idx="3">
                  <c:v>0.75</c:v>
                </c:pt>
                <c:pt idx="4">
                  <c:v>0.75</c:v>
                </c:pt>
                <c:pt idx="5">
                  <c:v>0.85</c:v>
                </c:pt>
              </c:numCache>
            </c:numRef>
          </c:val>
          <c:extLst xmlns:c16r2="http://schemas.microsoft.com/office/drawing/2015/06/chart">
            <c:ext xmlns:c16="http://schemas.microsoft.com/office/drawing/2014/chart" uri="{C3380CC4-5D6E-409C-BE32-E72D297353CC}">
              <c16:uniqueId val="{00000000-83A4-445E-9967-3449838A8098}"/>
            </c:ext>
          </c:extLst>
        </c:ser>
        <c:ser>
          <c:idx val="1"/>
          <c:order val="1"/>
          <c:tx>
            <c:strRef>
              <c:f>Sheet1!$C$1</c:f>
              <c:strCache>
                <c:ptCount val="1"/>
                <c:pt idx="0">
                  <c:v>Woman</c:v>
                </c:pt>
              </c:strCache>
            </c:strRef>
          </c:tx>
          <c:spPr>
            <a:solidFill>
              <a:srgbClr val="FF9715"/>
            </a:solidFill>
            <a:ln>
              <a:solidFill>
                <a:srgbClr val="FF9715"/>
              </a:solidFill>
            </a:ln>
            <a:effectLst/>
          </c:spPr>
          <c:invertIfNegative val="0"/>
          <c:cat>
            <c:strRef>
              <c:f>Sheet1!$A$2:$A$7</c:f>
              <c:strCache>
                <c:ptCount val="6"/>
                <c:pt idx="0">
                  <c:v>Entry Level</c:v>
                </c:pt>
                <c:pt idx="1">
                  <c:v>Managers</c:v>
                </c:pt>
                <c:pt idx="2">
                  <c:v>Directors</c:v>
                </c:pt>
                <c:pt idx="3">
                  <c:v>Vice Presidents</c:v>
                </c:pt>
                <c:pt idx="4">
                  <c:v>Senior VPs/ C-suite</c:v>
                </c:pt>
                <c:pt idx="5">
                  <c:v>CEOs</c:v>
                </c:pt>
              </c:strCache>
            </c:strRef>
          </c:cat>
          <c:val>
            <c:numRef>
              <c:f>Sheet1!$C$2:$C$7</c:f>
              <c:numCache>
                <c:formatCode>0%</c:formatCode>
                <c:ptCount val="6"/>
                <c:pt idx="0">
                  <c:v>0.45</c:v>
                </c:pt>
                <c:pt idx="1">
                  <c:v>0.39</c:v>
                </c:pt>
                <c:pt idx="2">
                  <c:v>0.35</c:v>
                </c:pt>
                <c:pt idx="3">
                  <c:v>0.25</c:v>
                </c:pt>
                <c:pt idx="4">
                  <c:v>0.25</c:v>
                </c:pt>
                <c:pt idx="5">
                  <c:v>0.15</c:v>
                </c:pt>
              </c:numCache>
            </c:numRef>
          </c:val>
          <c:extLst xmlns:c16r2="http://schemas.microsoft.com/office/drawing/2015/06/chart">
            <c:ext xmlns:c16="http://schemas.microsoft.com/office/drawing/2014/chart" uri="{C3380CC4-5D6E-409C-BE32-E72D297353CC}">
              <c16:uniqueId val="{00000001-83A4-445E-9967-3449838A8098}"/>
            </c:ext>
          </c:extLst>
        </c:ser>
        <c:dLbls>
          <c:showLegendKey val="0"/>
          <c:showVal val="0"/>
          <c:showCatName val="0"/>
          <c:showSerName val="0"/>
          <c:showPercent val="0"/>
          <c:showBubbleSize val="0"/>
        </c:dLbls>
        <c:gapWidth val="219"/>
        <c:overlap val="100"/>
        <c:axId val="1889438688"/>
        <c:axId val="1889441008"/>
      </c:barChart>
      <c:catAx>
        <c:axId val="188943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Lato" panose="020B0604020202020204" charset="0"/>
                <a:ea typeface="+mn-ea"/>
                <a:cs typeface="+mn-cs"/>
              </a:defRPr>
            </a:pPr>
            <a:endParaRPr lang="en-US"/>
          </a:p>
        </c:txPr>
        <c:crossAx val="1889441008"/>
        <c:crosses val="autoZero"/>
        <c:auto val="1"/>
        <c:lblAlgn val="ctr"/>
        <c:lblOffset val="100"/>
        <c:noMultiLvlLbl val="0"/>
      </c:catAx>
      <c:valAx>
        <c:axId val="188944100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89438688"/>
        <c:crosses val="autoZero"/>
        <c:crossBetween val="between"/>
      </c:valAx>
      <c:spPr>
        <a:noFill/>
        <a:ln>
          <a:noFill/>
        </a:ln>
        <a:effectLst/>
      </c:spPr>
    </c:plotArea>
    <c:legend>
      <c:legendPos val="b"/>
      <c:layout>
        <c:manualLayout>
          <c:xMode val="edge"/>
          <c:yMode val="edge"/>
          <c:x val="0.399246924391579"/>
          <c:y val="0.905558747394457"/>
          <c:w val="0.201506151216842"/>
          <c:h val="0.078190598420743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Lato" panose="020B0604020202020204"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402F43-94CB-4B5F-87EF-BBC116F83602}"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CA"/>
        </a:p>
      </dgm:t>
    </dgm:pt>
    <dgm:pt modelId="{813C3542-C997-46FB-99C0-C65AF16D725B}">
      <dgm:prSet phldrT="[Text]"/>
      <dgm:spPr>
        <a:solidFill>
          <a:srgbClr val="2185C5"/>
        </a:solidFill>
        <a:ln>
          <a:solidFill>
            <a:srgbClr val="2185C5"/>
          </a:solidFill>
        </a:ln>
      </dgm:spPr>
      <dgm:t>
        <a:bodyPr/>
        <a:lstStyle/>
        <a:p>
          <a:r>
            <a:rPr lang="en-CA" dirty="0"/>
            <a:t>Work Flexibility</a:t>
          </a:r>
        </a:p>
      </dgm:t>
    </dgm:pt>
    <dgm:pt modelId="{CD664AB5-AE27-444C-B816-22E6DD6433EC}" type="parTrans" cxnId="{9A010181-978F-4708-AE0B-DD8BC55179C4}">
      <dgm:prSet/>
      <dgm:spPr/>
      <dgm:t>
        <a:bodyPr/>
        <a:lstStyle/>
        <a:p>
          <a:endParaRPr lang="en-CA"/>
        </a:p>
      </dgm:t>
    </dgm:pt>
    <dgm:pt modelId="{16E1A4E7-45DB-4536-B94C-8BAE45F49951}" type="sibTrans" cxnId="{9A010181-978F-4708-AE0B-DD8BC55179C4}">
      <dgm:prSet/>
      <dgm:spPr>
        <a:ln>
          <a:solidFill>
            <a:srgbClr val="7ECEFD"/>
          </a:solidFill>
        </a:ln>
      </dgm:spPr>
      <dgm:t>
        <a:bodyPr/>
        <a:lstStyle/>
        <a:p>
          <a:endParaRPr lang="en-CA"/>
        </a:p>
      </dgm:t>
    </dgm:pt>
    <dgm:pt modelId="{01924F4C-CC9E-4FBA-A38E-CFE025200A64}">
      <dgm:prSet phldrT="[Text]"/>
      <dgm:spPr>
        <a:solidFill>
          <a:srgbClr val="FF9715"/>
        </a:solidFill>
        <a:ln>
          <a:solidFill>
            <a:srgbClr val="FF9715"/>
          </a:solidFill>
        </a:ln>
      </dgm:spPr>
      <dgm:t>
        <a:bodyPr/>
        <a:lstStyle/>
        <a:p>
          <a:r>
            <a:rPr lang="en-CA" dirty="0"/>
            <a:t>Talent Pipeline</a:t>
          </a:r>
        </a:p>
      </dgm:t>
    </dgm:pt>
    <dgm:pt modelId="{3EC62F63-0BB1-4C87-8F8F-87CA57876421}" type="parTrans" cxnId="{7ECD0476-1085-4429-9681-8D6DB56984E5}">
      <dgm:prSet/>
      <dgm:spPr/>
      <dgm:t>
        <a:bodyPr/>
        <a:lstStyle/>
        <a:p>
          <a:endParaRPr lang="en-CA"/>
        </a:p>
      </dgm:t>
    </dgm:pt>
    <dgm:pt modelId="{F4B5F03B-A381-4538-9196-551D20E1EB01}" type="sibTrans" cxnId="{7ECD0476-1085-4429-9681-8D6DB56984E5}">
      <dgm:prSet/>
      <dgm:spPr/>
      <dgm:t>
        <a:bodyPr/>
        <a:lstStyle/>
        <a:p>
          <a:endParaRPr lang="en-CA"/>
        </a:p>
      </dgm:t>
    </dgm:pt>
    <dgm:pt modelId="{ADE170FE-B7E7-4B85-89F1-4C89FC541ED7}">
      <dgm:prSet phldrT="[Text]"/>
      <dgm:spPr>
        <a:solidFill>
          <a:srgbClr val="F20253"/>
        </a:solidFill>
        <a:ln>
          <a:solidFill>
            <a:srgbClr val="F20253"/>
          </a:solidFill>
        </a:ln>
      </dgm:spPr>
      <dgm:t>
        <a:bodyPr/>
        <a:lstStyle/>
        <a:p>
          <a:r>
            <a:rPr lang="en-CA" dirty="0"/>
            <a:t>Progression Gap</a:t>
          </a:r>
        </a:p>
      </dgm:t>
    </dgm:pt>
    <dgm:pt modelId="{CC8ED07F-B8DD-417D-B9FD-83294B13CCF9}" type="parTrans" cxnId="{BE77E55F-1F92-461F-A07A-7B5EE9CB9FAB}">
      <dgm:prSet/>
      <dgm:spPr/>
      <dgm:t>
        <a:bodyPr/>
        <a:lstStyle/>
        <a:p>
          <a:endParaRPr lang="en-CA"/>
        </a:p>
      </dgm:t>
    </dgm:pt>
    <dgm:pt modelId="{A69E0996-1BFF-41B2-A30B-AA1F2903A41E}" type="sibTrans" cxnId="{BE77E55F-1F92-461F-A07A-7B5EE9CB9FAB}">
      <dgm:prSet/>
      <dgm:spPr/>
      <dgm:t>
        <a:bodyPr/>
        <a:lstStyle/>
        <a:p>
          <a:endParaRPr lang="en-CA"/>
        </a:p>
      </dgm:t>
    </dgm:pt>
    <dgm:pt modelId="{9418C1F4-B79B-43BD-BA6F-3F110378C9DD}">
      <dgm:prSet phldrT="[Text]"/>
      <dgm:spPr>
        <a:solidFill>
          <a:srgbClr val="7ECEFD"/>
        </a:solidFill>
        <a:ln>
          <a:solidFill>
            <a:srgbClr val="7ECEFD"/>
          </a:solidFill>
        </a:ln>
      </dgm:spPr>
      <dgm:t>
        <a:bodyPr/>
        <a:lstStyle/>
        <a:p>
          <a:r>
            <a:rPr lang="en-CA" dirty="0"/>
            <a:t>Cultural Change</a:t>
          </a:r>
        </a:p>
      </dgm:t>
    </dgm:pt>
    <dgm:pt modelId="{3C3334CB-8495-43E4-B8AB-860B6DBD092D}" type="parTrans" cxnId="{3D2A50F5-AEED-4352-8512-1FD85F7A2BE8}">
      <dgm:prSet/>
      <dgm:spPr/>
      <dgm:t>
        <a:bodyPr/>
        <a:lstStyle/>
        <a:p>
          <a:endParaRPr lang="en-CA"/>
        </a:p>
      </dgm:t>
    </dgm:pt>
    <dgm:pt modelId="{D5A41ACC-49FD-484F-B2B8-0D1D92DEF201}" type="sibTrans" cxnId="{3D2A50F5-AEED-4352-8512-1FD85F7A2BE8}">
      <dgm:prSet/>
      <dgm:spPr>
        <a:ln>
          <a:solidFill>
            <a:srgbClr val="069DA6"/>
          </a:solidFill>
        </a:ln>
      </dgm:spPr>
      <dgm:t>
        <a:bodyPr/>
        <a:lstStyle/>
        <a:p>
          <a:endParaRPr lang="en-CA"/>
        </a:p>
      </dgm:t>
    </dgm:pt>
    <dgm:pt modelId="{4EEF7051-6704-4D07-9E69-DE38DFE205E0}" type="pres">
      <dgm:prSet presAssocID="{3A402F43-94CB-4B5F-87EF-BBC116F83602}" presName="Name0" presStyleCnt="0">
        <dgm:presLayoutVars>
          <dgm:chMax val="7"/>
          <dgm:chPref val="7"/>
          <dgm:dir/>
        </dgm:presLayoutVars>
      </dgm:prSet>
      <dgm:spPr/>
      <dgm:t>
        <a:bodyPr/>
        <a:lstStyle/>
        <a:p>
          <a:endParaRPr lang="en-US"/>
        </a:p>
      </dgm:t>
    </dgm:pt>
    <dgm:pt modelId="{FC321A4E-90D3-457A-8225-1CAB493A17B6}" type="pres">
      <dgm:prSet presAssocID="{3A402F43-94CB-4B5F-87EF-BBC116F83602}" presName="Name1" presStyleCnt="0"/>
      <dgm:spPr/>
    </dgm:pt>
    <dgm:pt modelId="{02996E7A-D96C-4637-94A9-5C40D66EBEAF}" type="pres">
      <dgm:prSet presAssocID="{3A402F43-94CB-4B5F-87EF-BBC116F83602}" presName="cycle" presStyleCnt="0"/>
      <dgm:spPr/>
    </dgm:pt>
    <dgm:pt modelId="{98354C49-C5C9-4FA0-9CAB-4051149A7067}" type="pres">
      <dgm:prSet presAssocID="{3A402F43-94CB-4B5F-87EF-BBC116F83602}" presName="srcNode" presStyleLbl="node1" presStyleIdx="0" presStyleCnt="4"/>
      <dgm:spPr/>
    </dgm:pt>
    <dgm:pt modelId="{FD1250FD-87FC-46B0-845F-851E4670D4D1}" type="pres">
      <dgm:prSet presAssocID="{3A402F43-94CB-4B5F-87EF-BBC116F83602}" presName="conn" presStyleLbl="parChTrans1D2" presStyleIdx="0" presStyleCnt="1"/>
      <dgm:spPr/>
      <dgm:t>
        <a:bodyPr/>
        <a:lstStyle/>
        <a:p>
          <a:endParaRPr lang="en-US"/>
        </a:p>
      </dgm:t>
    </dgm:pt>
    <dgm:pt modelId="{60F90BC7-08EF-4E4C-A6AB-BA7C7F56C64F}" type="pres">
      <dgm:prSet presAssocID="{3A402F43-94CB-4B5F-87EF-BBC116F83602}" presName="extraNode" presStyleLbl="node1" presStyleIdx="0" presStyleCnt="4"/>
      <dgm:spPr/>
    </dgm:pt>
    <dgm:pt modelId="{2E6B1965-BAD2-4661-97A4-81B4161D2A3B}" type="pres">
      <dgm:prSet presAssocID="{3A402F43-94CB-4B5F-87EF-BBC116F83602}" presName="dstNode" presStyleLbl="node1" presStyleIdx="0" presStyleCnt="4"/>
      <dgm:spPr/>
    </dgm:pt>
    <dgm:pt modelId="{C03BC828-907A-49B2-BDFB-ADC638F66B23}" type="pres">
      <dgm:prSet presAssocID="{9418C1F4-B79B-43BD-BA6F-3F110378C9DD}" presName="text_1" presStyleLbl="node1" presStyleIdx="0" presStyleCnt="4">
        <dgm:presLayoutVars>
          <dgm:bulletEnabled val="1"/>
        </dgm:presLayoutVars>
      </dgm:prSet>
      <dgm:spPr/>
      <dgm:t>
        <a:bodyPr/>
        <a:lstStyle/>
        <a:p>
          <a:endParaRPr lang="en-US"/>
        </a:p>
      </dgm:t>
    </dgm:pt>
    <dgm:pt modelId="{12739FC8-099A-40BF-AC80-DE88A3A6DD7C}" type="pres">
      <dgm:prSet presAssocID="{9418C1F4-B79B-43BD-BA6F-3F110378C9DD}" presName="accent_1" presStyleCnt="0"/>
      <dgm:spPr/>
    </dgm:pt>
    <dgm:pt modelId="{0BFB212F-A944-4A53-BE9F-9550B3CF12D2}" type="pres">
      <dgm:prSet presAssocID="{9418C1F4-B79B-43BD-BA6F-3F110378C9DD}" presName="accentRepeatNode" presStyleLbl="solidFgAcc1" presStyleIdx="0" presStyleCnt="4"/>
      <dgm:spPr>
        <a:ln>
          <a:solidFill>
            <a:srgbClr val="7ECEFD"/>
          </a:solidFill>
        </a:ln>
      </dgm:spPr>
    </dgm:pt>
    <dgm:pt modelId="{75067682-579A-44EB-AFF9-5010A204D943}" type="pres">
      <dgm:prSet presAssocID="{813C3542-C997-46FB-99C0-C65AF16D725B}" presName="text_2" presStyleLbl="node1" presStyleIdx="1" presStyleCnt="4">
        <dgm:presLayoutVars>
          <dgm:bulletEnabled val="1"/>
        </dgm:presLayoutVars>
      </dgm:prSet>
      <dgm:spPr/>
      <dgm:t>
        <a:bodyPr/>
        <a:lstStyle/>
        <a:p>
          <a:endParaRPr lang="en-US"/>
        </a:p>
      </dgm:t>
    </dgm:pt>
    <dgm:pt modelId="{74E5687C-79CA-4FA5-8A1E-7F167CEFB22A}" type="pres">
      <dgm:prSet presAssocID="{813C3542-C997-46FB-99C0-C65AF16D725B}" presName="accent_2" presStyleCnt="0"/>
      <dgm:spPr/>
    </dgm:pt>
    <dgm:pt modelId="{9EEA0BD5-7CFD-44FF-86D5-2E278559B3E4}" type="pres">
      <dgm:prSet presAssocID="{813C3542-C997-46FB-99C0-C65AF16D725B}" presName="accentRepeatNode" presStyleLbl="solidFgAcc1" presStyleIdx="1" presStyleCnt="4"/>
      <dgm:spPr>
        <a:ln>
          <a:solidFill>
            <a:srgbClr val="2185C5"/>
          </a:solidFill>
        </a:ln>
      </dgm:spPr>
    </dgm:pt>
    <dgm:pt modelId="{F60DD024-62D5-4CC3-B096-E99EF6F04E42}" type="pres">
      <dgm:prSet presAssocID="{01924F4C-CC9E-4FBA-A38E-CFE025200A64}" presName="text_3" presStyleLbl="node1" presStyleIdx="2" presStyleCnt="4">
        <dgm:presLayoutVars>
          <dgm:bulletEnabled val="1"/>
        </dgm:presLayoutVars>
      </dgm:prSet>
      <dgm:spPr/>
      <dgm:t>
        <a:bodyPr/>
        <a:lstStyle/>
        <a:p>
          <a:endParaRPr lang="en-US"/>
        </a:p>
      </dgm:t>
    </dgm:pt>
    <dgm:pt modelId="{CEA2236B-0BE1-4A3C-8E8B-495A27B9E8AE}" type="pres">
      <dgm:prSet presAssocID="{01924F4C-CC9E-4FBA-A38E-CFE025200A64}" presName="accent_3" presStyleCnt="0"/>
      <dgm:spPr/>
    </dgm:pt>
    <dgm:pt modelId="{EF7920A1-BB8C-4CDE-AABC-FE12B62C049E}" type="pres">
      <dgm:prSet presAssocID="{01924F4C-CC9E-4FBA-A38E-CFE025200A64}" presName="accentRepeatNode" presStyleLbl="solidFgAcc1" presStyleIdx="2" presStyleCnt="4"/>
      <dgm:spPr>
        <a:ln>
          <a:solidFill>
            <a:srgbClr val="FF9715"/>
          </a:solidFill>
        </a:ln>
      </dgm:spPr>
    </dgm:pt>
    <dgm:pt modelId="{C3823943-2AC3-4FBA-8C4D-D2A956A2B9CE}" type="pres">
      <dgm:prSet presAssocID="{ADE170FE-B7E7-4B85-89F1-4C89FC541ED7}" presName="text_4" presStyleLbl="node1" presStyleIdx="3" presStyleCnt="4">
        <dgm:presLayoutVars>
          <dgm:bulletEnabled val="1"/>
        </dgm:presLayoutVars>
      </dgm:prSet>
      <dgm:spPr/>
      <dgm:t>
        <a:bodyPr/>
        <a:lstStyle/>
        <a:p>
          <a:endParaRPr lang="en-US"/>
        </a:p>
      </dgm:t>
    </dgm:pt>
    <dgm:pt modelId="{F051E1BB-B330-4B18-9820-33FAA2063403}" type="pres">
      <dgm:prSet presAssocID="{ADE170FE-B7E7-4B85-89F1-4C89FC541ED7}" presName="accent_4" presStyleCnt="0"/>
      <dgm:spPr/>
    </dgm:pt>
    <dgm:pt modelId="{037AF80B-A3F3-491B-87EA-108AD4DC3BC8}" type="pres">
      <dgm:prSet presAssocID="{ADE170FE-B7E7-4B85-89F1-4C89FC541ED7}" presName="accentRepeatNode" presStyleLbl="solidFgAcc1" presStyleIdx="3" presStyleCnt="4"/>
      <dgm:spPr>
        <a:ln>
          <a:solidFill>
            <a:srgbClr val="F20253"/>
          </a:solidFill>
        </a:ln>
      </dgm:spPr>
    </dgm:pt>
  </dgm:ptLst>
  <dgm:cxnLst>
    <dgm:cxn modelId="{7ECD0476-1085-4429-9681-8D6DB56984E5}" srcId="{3A402F43-94CB-4B5F-87EF-BBC116F83602}" destId="{01924F4C-CC9E-4FBA-A38E-CFE025200A64}" srcOrd="2" destOrd="0" parTransId="{3EC62F63-0BB1-4C87-8F8F-87CA57876421}" sibTransId="{F4B5F03B-A381-4538-9196-551D20E1EB01}"/>
    <dgm:cxn modelId="{DAC0CBE6-6282-C447-92E6-160286FC1E9E}" type="presOf" srcId="{813C3542-C997-46FB-99C0-C65AF16D725B}" destId="{75067682-579A-44EB-AFF9-5010A204D943}" srcOrd="0" destOrd="0" presId="urn:microsoft.com/office/officeart/2008/layout/VerticalCurvedList"/>
    <dgm:cxn modelId="{2B4E7513-66BE-0743-9A36-C490067F17F9}" type="presOf" srcId="{3A402F43-94CB-4B5F-87EF-BBC116F83602}" destId="{4EEF7051-6704-4D07-9E69-DE38DFE205E0}" srcOrd="0" destOrd="0" presId="urn:microsoft.com/office/officeart/2008/layout/VerticalCurvedList"/>
    <dgm:cxn modelId="{BE77E55F-1F92-461F-A07A-7B5EE9CB9FAB}" srcId="{3A402F43-94CB-4B5F-87EF-BBC116F83602}" destId="{ADE170FE-B7E7-4B85-89F1-4C89FC541ED7}" srcOrd="3" destOrd="0" parTransId="{CC8ED07F-B8DD-417D-B9FD-83294B13CCF9}" sibTransId="{A69E0996-1BFF-41B2-A30B-AA1F2903A41E}"/>
    <dgm:cxn modelId="{9A010181-978F-4708-AE0B-DD8BC55179C4}" srcId="{3A402F43-94CB-4B5F-87EF-BBC116F83602}" destId="{813C3542-C997-46FB-99C0-C65AF16D725B}" srcOrd="1" destOrd="0" parTransId="{CD664AB5-AE27-444C-B816-22E6DD6433EC}" sibTransId="{16E1A4E7-45DB-4536-B94C-8BAE45F49951}"/>
    <dgm:cxn modelId="{1E99B4B5-D2DC-C448-94D0-625523FAFCAE}" type="presOf" srcId="{01924F4C-CC9E-4FBA-A38E-CFE025200A64}" destId="{F60DD024-62D5-4CC3-B096-E99EF6F04E42}" srcOrd="0" destOrd="0" presId="urn:microsoft.com/office/officeart/2008/layout/VerticalCurvedList"/>
    <dgm:cxn modelId="{3D2A50F5-AEED-4352-8512-1FD85F7A2BE8}" srcId="{3A402F43-94CB-4B5F-87EF-BBC116F83602}" destId="{9418C1F4-B79B-43BD-BA6F-3F110378C9DD}" srcOrd="0" destOrd="0" parTransId="{3C3334CB-8495-43E4-B8AB-860B6DBD092D}" sibTransId="{D5A41ACC-49FD-484F-B2B8-0D1D92DEF201}"/>
    <dgm:cxn modelId="{2A8A8F61-2D34-6144-8C58-F073B642476E}" type="presOf" srcId="{ADE170FE-B7E7-4B85-89F1-4C89FC541ED7}" destId="{C3823943-2AC3-4FBA-8C4D-D2A956A2B9CE}" srcOrd="0" destOrd="0" presId="urn:microsoft.com/office/officeart/2008/layout/VerticalCurvedList"/>
    <dgm:cxn modelId="{C17A38AB-2D64-EF42-890D-EC1243344016}" type="presOf" srcId="{D5A41ACC-49FD-484F-B2B8-0D1D92DEF201}" destId="{FD1250FD-87FC-46B0-845F-851E4670D4D1}" srcOrd="0" destOrd="0" presId="urn:microsoft.com/office/officeart/2008/layout/VerticalCurvedList"/>
    <dgm:cxn modelId="{8342BCA8-70C3-6C44-85BC-EA3464FE357B}" type="presOf" srcId="{9418C1F4-B79B-43BD-BA6F-3F110378C9DD}" destId="{C03BC828-907A-49B2-BDFB-ADC638F66B23}" srcOrd="0" destOrd="0" presId="urn:microsoft.com/office/officeart/2008/layout/VerticalCurvedList"/>
    <dgm:cxn modelId="{FBCC5A3B-0266-0142-B16F-18EDAE85C4D5}" type="presParOf" srcId="{4EEF7051-6704-4D07-9E69-DE38DFE205E0}" destId="{FC321A4E-90D3-457A-8225-1CAB493A17B6}" srcOrd="0" destOrd="0" presId="urn:microsoft.com/office/officeart/2008/layout/VerticalCurvedList"/>
    <dgm:cxn modelId="{922050BA-A3E9-F749-A782-3C079E2C446C}" type="presParOf" srcId="{FC321A4E-90D3-457A-8225-1CAB493A17B6}" destId="{02996E7A-D96C-4637-94A9-5C40D66EBEAF}" srcOrd="0" destOrd="0" presId="urn:microsoft.com/office/officeart/2008/layout/VerticalCurvedList"/>
    <dgm:cxn modelId="{8DB32074-4637-624C-9DC4-4DA8C0C55F91}" type="presParOf" srcId="{02996E7A-D96C-4637-94A9-5C40D66EBEAF}" destId="{98354C49-C5C9-4FA0-9CAB-4051149A7067}" srcOrd="0" destOrd="0" presId="urn:microsoft.com/office/officeart/2008/layout/VerticalCurvedList"/>
    <dgm:cxn modelId="{44CE7CD1-BA81-2946-8936-85B09952C147}" type="presParOf" srcId="{02996E7A-D96C-4637-94A9-5C40D66EBEAF}" destId="{FD1250FD-87FC-46B0-845F-851E4670D4D1}" srcOrd="1" destOrd="0" presId="urn:microsoft.com/office/officeart/2008/layout/VerticalCurvedList"/>
    <dgm:cxn modelId="{01CE4574-63B9-B642-94CD-51302B0EE48F}" type="presParOf" srcId="{02996E7A-D96C-4637-94A9-5C40D66EBEAF}" destId="{60F90BC7-08EF-4E4C-A6AB-BA7C7F56C64F}" srcOrd="2" destOrd="0" presId="urn:microsoft.com/office/officeart/2008/layout/VerticalCurvedList"/>
    <dgm:cxn modelId="{1E7AC219-743B-9945-A4C0-DDB02E76F8EA}" type="presParOf" srcId="{02996E7A-D96C-4637-94A9-5C40D66EBEAF}" destId="{2E6B1965-BAD2-4661-97A4-81B4161D2A3B}" srcOrd="3" destOrd="0" presId="urn:microsoft.com/office/officeart/2008/layout/VerticalCurvedList"/>
    <dgm:cxn modelId="{F637223B-3B67-EF4A-A389-9A4E3D3FF075}" type="presParOf" srcId="{FC321A4E-90D3-457A-8225-1CAB493A17B6}" destId="{C03BC828-907A-49B2-BDFB-ADC638F66B23}" srcOrd="1" destOrd="0" presId="urn:microsoft.com/office/officeart/2008/layout/VerticalCurvedList"/>
    <dgm:cxn modelId="{50D64700-E92B-2B44-AB24-FA90B824515B}" type="presParOf" srcId="{FC321A4E-90D3-457A-8225-1CAB493A17B6}" destId="{12739FC8-099A-40BF-AC80-DE88A3A6DD7C}" srcOrd="2" destOrd="0" presId="urn:microsoft.com/office/officeart/2008/layout/VerticalCurvedList"/>
    <dgm:cxn modelId="{DA2C5764-6E7B-FE42-87BE-510FA3FBAB86}" type="presParOf" srcId="{12739FC8-099A-40BF-AC80-DE88A3A6DD7C}" destId="{0BFB212F-A944-4A53-BE9F-9550B3CF12D2}" srcOrd="0" destOrd="0" presId="urn:microsoft.com/office/officeart/2008/layout/VerticalCurvedList"/>
    <dgm:cxn modelId="{9B4C81BF-81FC-E14D-9D9B-024C8FB8CF5D}" type="presParOf" srcId="{FC321A4E-90D3-457A-8225-1CAB493A17B6}" destId="{75067682-579A-44EB-AFF9-5010A204D943}" srcOrd="3" destOrd="0" presId="urn:microsoft.com/office/officeart/2008/layout/VerticalCurvedList"/>
    <dgm:cxn modelId="{89D739AC-F1C4-F24E-8348-FD7AA1D4B2C8}" type="presParOf" srcId="{FC321A4E-90D3-457A-8225-1CAB493A17B6}" destId="{74E5687C-79CA-4FA5-8A1E-7F167CEFB22A}" srcOrd="4" destOrd="0" presId="urn:microsoft.com/office/officeart/2008/layout/VerticalCurvedList"/>
    <dgm:cxn modelId="{CC6E7FFD-CDB8-E049-9F8A-AE6D859F3A1D}" type="presParOf" srcId="{74E5687C-79CA-4FA5-8A1E-7F167CEFB22A}" destId="{9EEA0BD5-7CFD-44FF-86D5-2E278559B3E4}" srcOrd="0" destOrd="0" presId="urn:microsoft.com/office/officeart/2008/layout/VerticalCurvedList"/>
    <dgm:cxn modelId="{0588D300-CC68-274D-A22D-B68FC12B52F1}" type="presParOf" srcId="{FC321A4E-90D3-457A-8225-1CAB493A17B6}" destId="{F60DD024-62D5-4CC3-B096-E99EF6F04E42}" srcOrd="5" destOrd="0" presId="urn:microsoft.com/office/officeart/2008/layout/VerticalCurvedList"/>
    <dgm:cxn modelId="{B0629205-2DA8-474E-89C6-C58D114AB5F9}" type="presParOf" srcId="{FC321A4E-90D3-457A-8225-1CAB493A17B6}" destId="{CEA2236B-0BE1-4A3C-8E8B-495A27B9E8AE}" srcOrd="6" destOrd="0" presId="urn:microsoft.com/office/officeart/2008/layout/VerticalCurvedList"/>
    <dgm:cxn modelId="{1D8F5E8B-FB62-8447-A8CD-E9EEE09B9786}" type="presParOf" srcId="{CEA2236B-0BE1-4A3C-8E8B-495A27B9E8AE}" destId="{EF7920A1-BB8C-4CDE-AABC-FE12B62C049E}" srcOrd="0" destOrd="0" presId="urn:microsoft.com/office/officeart/2008/layout/VerticalCurvedList"/>
    <dgm:cxn modelId="{0B8458CD-847F-FE42-A7A3-E6652FAE28DF}" type="presParOf" srcId="{FC321A4E-90D3-457A-8225-1CAB493A17B6}" destId="{C3823943-2AC3-4FBA-8C4D-D2A956A2B9CE}" srcOrd="7" destOrd="0" presId="urn:microsoft.com/office/officeart/2008/layout/VerticalCurvedList"/>
    <dgm:cxn modelId="{507E4C54-78C0-764B-A2F7-7E2D0CC2BED9}" type="presParOf" srcId="{FC321A4E-90D3-457A-8225-1CAB493A17B6}" destId="{F051E1BB-B330-4B18-9820-33FAA2063403}" srcOrd="8" destOrd="0" presId="urn:microsoft.com/office/officeart/2008/layout/VerticalCurvedList"/>
    <dgm:cxn modelId="{F13545FA-49C7-0B44-AB9B-CB2598FEAAC7}" type="presParOf" srcId="{F051E1BB-B330-4B18-9820-33FAA2063403}" destId="{037AF80B-A3F3-491B-87EA-108AD4DC3BC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60BCDD-F3E0-4658-A45B-0C832822A161}"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CA"/>
        </a:p>
      </dgm:t>
    </dgm:pt>
    <dgm:pt modelId="{AE3E272C-54E8-46DA-B1C1-4EFD3D9D9DC3}">
      <dgm:prSet phldrT="[Text]"/>
      <dgm:spPr>
        <a:solidFill>
          <a:srgbClr val="F20253"/>
        </a:solidFill>
      </dgm:spPr>
      <dgm:t>
        <a:bodyPr/>
        <a:lstStyle/>
        <a:p>
          <a:r>
            <a:rPr lang="en-CA" dirty="0"/>
            <a:t>83%</a:t>
          </a:r>
        </a:p>
      </dgm:t>
    </dgm:pt>
    <dgm:pt modelId="{61963C37-B45A-4207-931E-D490497BD0A4}" type="parTrans" cxnId="{FB2E3556-3857-4393-95C8-A9FAEF047F2D}">
      <dgm:prSet/>
      <dgm:spPr/>
      <dgm:t>
        <a:bodyPr/>
        <a:lstStyle/>
        <a:p>
          <a:endParaRPr lang="en-CA"/>
        </a:p>
      </dgm:t>
    </dgm:pt>
    <dgm:pt modelId="{0DD442D8-0370-4A06-86A2-D8E4868E5497}" type="sibTrans" cxnId="{FB2E3556-3857-4393-95C8-A9FAEF047F2D}">
      <dgm:prSet/>
      <dgm:spPr/>
      <dgm:t>
        <a:bodyPr/>
        <a:lstStyle/>
        <a:p>
          <a:endParaRPr lang="en-CA"/>
        </a:p>
      </dgm:t>
    </dgm:pt>
    <dgm:pt modelId="{F5DF630E-43F9-43ED-87EF-FEA1C3252E77}">
      <dgm:prSet phldrT="[Text]"/>
      <dgm:spPr>
        <a:solidFill>
          <a:srgbClr val="F20253">
            <a:alpha val="40000"/>
          </a:srgbClr>
        </a:solidFill>
        <a:ln>
          <a:solidFill>
            <a:srgbClr val="FF0000">
              <a:alpha val="90000"/>
            </a:srgbClr>
          </a:solidFill>
        </a:ln>
      </dgm:spPr>
      <dgm:t>
        <a:bodyPr/>
        <a:lstStyle/>
        <a:p>
          <a:r>
            <a:rPr lang="en-CA" dirty="0"/>
            <a:t>Mentoring</a:t>
          </a:r>
        </a:p>
      </dgm:t>
    </dgm:pt>
    <dgm:pt modelId="{708D1A31-EF9D-4175-82DC-E2F80A721BF4}" type="parTrans" cxnId="{6D938E9D-E162-4F6B-8071-A6FEC383DB39}">
      <dgm:prSet/>
      <dgm:spPr/>
      <dgm:t>
        <a:bodyPr/>
        <a:lstStyle/>
        <a:p>
          <a:endParaRPr lang="en-CA"/>
        </a:p>
      </dgm:t>
    </dgm:pt>
    <dgm:pt modelId="{408C988B-0EAB-4B40-A46A-CECD92B5438E}" type="sibTrans" cxnId="{6D938E9D-E162-4F6B-8071-A6FEC383DB39}">
      <dgm:prSet/>
      <dgm:spPr/>
      <dgm:t>
        <a:bodyPr/>
        <a:lstStyle/>
        <a:p>
          <a:endParaRPr lang="en-CA"/>
        </a:p>
      </dgm:t>
    </dgm:pt>
    <dgm:pt modelId="{6B5C92EC-EA37-489B-85B4-E036E7030ED8}">
      <dgm:prSet phldrT="[Text]"/>
      <dgm:spPr>
        <a:solidFill>
          <a:srgbClr val="F20253"/>
        </a:solidFill>
        <a:ln>
          <a:solidFill>
            <a:schemeClr val="bg1"/>
          </a:solidFill>
        </a:ln>
      </dgm:spPr>
      <dgm:t>
        <a:bodyPr/>
        <a:lstStyle/>
        <a:p>
          <a:r>
            <a:rPr lang="en-CA" dirty="0"/>
            <a:t>65%</a:t>
          </a:r>
        </a:p>
      </dgm:t>
    </dgm:pt>
    <dgm:pt modelId="{8B8C622C-691C-4CDF-A0EA-05ABBE43F262}" type="parTrans" cxnId="{8B2F7CBD-96C2-43ED-B2FD-B48B65FF81D2}">
      <dgm:prSet/>
      <dgm:spPr/>
      <dgm:t>
        <a:bodyPr/>
        <a:lstStyle/>
        <a:p>
          <a:endParaRPr lang="en-CA"/>
        </a:p>
      </dgm:t>
    </dgm:pt>
    <dgm:pt modelId="{3648F6B8-9B73-461B-989C-E0D3DBBF84C4}" type="sibTrans" cxnId="{8B2F7CBD-96C2-43ED-B2FD-B48B65FF81D2}">
      <dgm:prSet/>
      <dgm:spPr/>
      <dgm:t>
        <a:bodyPr/>
        <a:lstStyle/>
        <a:p>
          <a:endParaRPr lang="en-CA"/>
        </a:p>
      </dgm:t>
    </dgm:pt>
    <dgm:pt modelId="{79DF737F-63AD-4A5C-834B-0447F994B5EC}">
      <dgm:prSet phldrT="[Text]"/>
      <dgm:spPr>
        <a:solidFill>
          <a:srgbClr val="F20253">
            <a:alpha val="40000"/>
          </a:srgbClr>
        </a:solidFill>
        <a:ln>
          <a:solidFill>
            <a:srgbClr val="FF0000">
              <a:alpha val="90000"/>
            </a:srgbClr>
          </a:solidFill>
        </a:ln>
      </dgm:spPr>
      <dgm:t>
        <a:bodyPr/>
        <a:lstStyle/>
        <a:p>
          <a:r>
            <a:rPr lang="en-CA" dirty="0"/>
            <a:t>Promotion</a:t>
          </a:r>
        </a:p>
      </dgm:t>
    </dgm:pt>
    <dgm:pt modelId="{F2435F15-9139-4A93-ACBA-00F9D17DDAC3}" type="parTrans" cxnId="{18439EC9-A7AD-4EE9-90E9-E32FAB71487C}">
      <dgm:prSet/>
      <dgm:spPr/>
      <dgm:t>
        <a:bodyPr/>
        <a:lstStyle/>
        <a:p>
          <a:endParaRPr lang="en-CA"/>
        </a:p>
      </dgm:t>
    </dgm:pt>
    <dgm:pt modelId="{AAA351F1-5CC6-48F0-890F-F43E4E1DC068}" type="sibTrans" cxnId="{18439EC9-A7AD-4EE9-90E9-E32FAB71487C}">
      <dgm:prSet/>
      <dgm:spPr/>
      <dgm:t>
        <a:bodyPr/>
        <a:lstStyle/>
        <a:p>
          <a:endParaRPr lang="en-CA"/>
        </a:p>
      </dgm:t>
    </dgm:pt>
    <dgm:pt modelId="{1C373FA6-0AA6-4DC1-A646-28208C76BC9A}" type="pres">
      <dgm:prSet presAssocID="{4760BCDD-F3E0-4658-A45B-0C832822A161}" presName="theList" presStyleCnt="0">
        <dgm:presLayoutVars>
          <dgm:dir/>
          <dgm:animLvl val="lvl"/>
          <dgm:resizeHandles val="exact"/>
        </dgm:presLayoutVars>
      </dgm:prSet>
      <dgm:spPr/>
      <dgm:t>
        <a:bodyPr/>
        <a:lstStyle/>
        <a:p>
          <a:endParaRPr lang="en-US"/>
        </a:p>
      </dgm:t>
    </dgm:pt>
    <dgm:pt modelId="{07B2C8EC-63B1-44F6-92F3-722DC12BAF38}" type="pres">
      <dgm:prSet presAssocID="{AE3E272C-54E8-46DA-B1C1-4EFD3D9D9DC3}" presName="compNode" presStyleCnt="0"/>
      <dgm:spPr/>
    </dgm:pt>
    <dgm:pt modelId="{9BAEA7A9-347D-4D8D-9453-AA5C9CDF1A18}" type="pres">
      <dgm:prSet presAssocID="{AE3E272C-54E8-46DA-B1C1-4EFD3D9D9DC3}" presName="noGeometry" presStyleCnt="0"/>
      <dgm:spPr/>
    </dgm:pt>
    <dgm:pt modelId="{3EB20722-87B1-4AB8-BDA4-472F2B9B4AB6}" type="pres">
      <dgm:prSet presAssocID="{AE3E272C-54E8-46DA-B1C1-4EFD3D9D9DC3}" presName="childTextVisible" presStyleLbl="bgAccFollowNode1" presStyleIdx="0" presStyleCnt="2">
        <dgm:presLayoutVars>
          <dgm:bulletEnabled val="1"/>
        </dgm:presLayoutVars>
      </dgm:prSet>
      <dgm:spPr/>
      <dgm:t>
        <a:bodyPr/>
        <a:lstStyle/>
        <a:p>
          <a:endParaRPr lang="en-US"/>
        </a:p>
      </dgm:t>
    </dgm:pt>
    <dgm:pt modelId="{4948104C-782D-4F98-BFF8-28B59D90AC7D}" type="pres">
      <dgm:prSet presAssocID="{AE3E272C-54E8-46DA-B1C1-4EFD3D9D9DC3}" presName="childTextHidden" presStyleLbl="bgAccFollowNode1" presStyleIdx="0" presStyleCnt="2"/>
      <dgm:spPr/>
      <dgm:t>
        <a:bodyPr/>
        <a:lstStyle/>
        <a:p>
          <a:endParaRPr lang="en-US"/>
        </a:p>
      </dgm:t>
    </dgm:pt>
    <dgm:pt modelId="{41D610E9-164D-4050-A886-D4EB5E8352C0}" type="pres">
      <dgm:prSet presAssocID="{AE3E272C-54E8-46DA-B1C1-4EFD3D9D9DC3}" presName="parentText" presStyleLbl="node1" presStyleIdx="0" presStyleCnt="2">
        <dgm:presLayoutVars>
          <dgm:chMax val="1"/>
          <dgm:bulletEnabled val="1"/>
        </dgm:presLayoutVars>
      </dgm:prSet>
      <dgm:spPr/>
      <dgm:t>
        <a:bodyPr/>
        <a:lstStyle/>
        <a:p>
          <a:endParaRPr lang="en-US"/>
        </a:p>
      </dgm:t>
    </dgm:pt>
    <dgm:pt modelId="{07A7D31D-3473-4F9C-9E63-DC84DED66361}" type="pres">
      <dgm:prSet presAssocID="{AE3E272C-54E8-46DA-B1C1-4EFD3D9D9DC3}" presName="aSpace" presStyleCnt="0"/>
      <dgm:spPr/>
    </dgm:pt>
    <dgm:pt modelId="{974A50EA-35F5-4BAF-BAF4-6B61839B95A2}" type="pres">
      <dgm:prSet presAssocID="{6B5C92EC-EA37-489B-85B4-E036E7030ED8}" presName="compNode" presStyleCnt="0"/>
      <dgm:spPr/>
    </dgm:pt>
    <dgm:pt modelId="{A78D13BD-D12A-4BC8-B56E-DD43A5E058ED}" type="pres">
      <dgm:prSet presAssocID="{6B5C92EC-EA37-489B-85B4-E036E7030ED8}" presName="noGeometry" presStyleCnt="0"/>
      <dgm:spPr/>
    </dgm:pt>
    <dgm:pt modelId="{4E2ECC27-2007-4F8E-99C9-E0273BD079FA}" type="pres">
      <dgm:prSet presAssocID="{6B5C92EC-EA37-489B-85B4-E036E7030ED8}" presName="childTextVisible" presStyleLbl="bgAccFollowNode1" presStyleIdx="1" presStyleCnt="2" custScaleY="46821">
        <dgm:presLayoutVars>
          <dgm:bulletEnabled val="1"/>
        </dgm:presLayoutVars>
      </dgm:prSet>
      <dgm:spPr>
        <a:prstGeom prst="rect">
          <a:avLst/>
        </a:prstGeom>
      </dgm:spPr>
      <dgm:t>
        <a:bodyPr/>
        <a:lstStyle/>
        <a:p>
          <a:endParaRPr lang="en-US"/>
        </a:p>
      </dgm:t>
    </dgm:pt>
    <dgm:pt modelId="{0AC03381-DE53-46D9-9063-9BEC230BF8DD}" type="pres">
      <dgm:prSet presAssocID="{6B5C92EC-EA37-489B-85B4-E036E7030ED8}" presName="childTextHidden" presStyleLbl="bgAccFollowNode1" presStyleIdx="1" presStyleCnt="2"/>
      <dgm:spPr/>
      <dgm:t>
        <a:bodyPr/>
        <a:lstStyle/>
        <a:p>
          <a:endParaRPr lang="en-US"/>
        </a:p>
      </dgm:t>
    </dgm:pt>
    <dgm:pt modelId="{0DF49DDE-32D1-4C7F-9B93-024E6733313D}" type="pres">
      <dgm:prSet presAssocID="{6B5C92EC-EA37-489B-85B4-E036E7030ED8}" presName="parentText" presStyleLbl="node1" presStyleIdx="1" presStyleCnt="2">
        <dgm:presLayoutVars>
          <dgm:chMax val="1"/>
          <dgm:bulletEnabled val="1"/>
        </dgm:presLayoutVars>
      </dgm:prSet>
      <dgm:spPr/>
      <dgm:t>
        <a:bodyPr/>
        <a:lstStyle/>
        <a:p>
          <a:endParaRPr lang="en-US"/>
        </a:p>
      </dgm:t>
    </dgm:pt>
  </dgm:ptLst>
  <dgm:cxnLst>
    <dgm:cxn modelId="{6AF9307B-8A3B-0246-8BC9-6CB1512CBC2E}" type="presOf" srcId="{AE3E272C-54E8-46DA-B1C1-4EFD3D9D9DC3}" destId="{41D610E9-164D-4050-A886-D4EB5E8352C0}" srcOrd="0" destOrd="0" presId="urn:microsoft.com/office/officeart/2005/8/layout/hProcess6"/>
    <dgm:cxn modelId="{18439EC9-A7AD-4EE9-90E9-E32FAB71487C}" srcId="{6B5C92EC-EA37-489B-85B4-E036E7030ED8}" destId="{79DF737F-63AD-4A5C-834B-0447F994B5EC}" srcOrd="0" destOrd="0" parTransId="{F2435F15-9139-4A93-ACBA-00F9D17DDAC3}" sibTransId="{AAA351F1-5CC6-48F0-890F-F43E4E1DC068}"/>
    <dgm:cxn modelId="{FB2E3556-3857-4393-95C8-A9FAEF047F2D}" srcId="{4760BCDD-F3E0-4658-A45B-0C832822A161}" destId="{AE3E272C-54E8-46DA-B1C1-4EFD3D9D9DC3}" srcOrd="0" destOrd="0" parTransId="{61963C37-B45A-4207-931E-D490497BD0A4}" sibTransId="{0DD442D8-0370-4A06-86A2-D8E4868E5497}"/>
    <dgm:cxn modelId="{8B2F7CBD-96C2-43ED-B2FD-B48B65FF81D2}" srcId="{4760BCDD-F3E0-4658-A45B-0C832822A161}" destId="{6B5C92EC-EA37-489B-85B4-E036E7030ED8}" srcOrd="1" destOrd="0" parTransId="{8B8C622C-691C-4CDF-A0EA-05ABBE43F262}" sibTransId="{3648F6B8-9B73-461B-989C-E0D3DBBF84C4}"/>
    <dgm:cxn modelId="{8B92AF4C-AEBF-284C-8112-ECA0CA7BB60F}" type="presOf" srcId="{4760BCDD-F3E0-4658-A45B-0C832822A161}" destId="{1C373FA6-0AA6-4DC1-A646-28208C76BC9A}" srcOrd="0" destOrd="0" presId="urn:microsoft.com/office/officeart/2005/8/layout/hProcess6"/>
    <dgm:cxn modelId="{37FC84B9-B8B7-F24F-B0B2-70D76B8AB5D3}" type="presOf" srcId="{6B5C92EC-EA37-489B-85B4-E036E7030ED8}" destId="{0DF49DDE-32D1-4C7F-9B93-024E6733313D}" srcOrd="0" destOrd="0" presId="urn:microsoft.com/office/officeart/2005/8/layout/hProcess6"/>
    <dgm:cxn modelId="{6D938E9D-E162-4F6B-8071-A6FEC383DB39}" srcId="{AE3E272C-54E8-46DA-B1C1-4EFD3D9D9DC3}" destId="{F5DF630E-43F9-43ED-87EF-FEA1C3252E77}" srcOrd="0" destOrd="0" parTransId="{708D1A31-EF9D-4175-82DC-E2F80A721BF4}" sibTransId="{408C988B-0EAB-4B40-A46A-CECD92B5438E}"/>
    <dgm:cxn modelId="{1473FE39-942C-C443-A469-1CC354A411AA}" type="presOf" srcId="{F5DF630E-43F9-43ED-87EF-FEA1C3252E77}" destId="{3EB20722-87B1-4AB8-BDA4-472F2B9B4AB6}" srcOrd="0" destOrd="0" presId="urn:microsoft.com/office/officeart/2005/8/layout/hProcess6"/>
    <dgm:cxn modelId="{F891FC7F-BCFB-0E43-8BA3-B661F7454724}" type="presOf" srcId="{79DF737F-63AD-4A5C-834B-0447F994B5EC}" destId="{4E2ECC27-2007-4F8E-99C9-E0273BD079FA}" srcOrd="0" destOrd="0" presId="urn:microsoft.com/office/officeart/2005/8/layout/hProcess6"/>
    <dgm:cxn modelId="{F2A7E6A3-B19E-8B4F-ADF5-460D858C0C52}" type="presOf" srcId="{79DF737F-63AD-4A5C-834B-0447F994B5EC}" destId="{0AC03381-DE53-46D9-9063-9BEC230BF8DD}" srcOrd="1" destOrd="0" presId="urn:microsoft.com/office/officeart/2005/8/layout/hProcess6"/>
    <dgm:cxn modelId="{FA547FB7-3872-D24D-B5F7-A83625535F68}" type="presOf" srcId="{F5DF630E-43F9-43ED-87EF-FEA1C3252E77}" destId="{4948104C-782D-4F98-BFF8-28B59D90AC7D}" srcOrd="1" destOrd="0" presId="urn:microsoft.com/office/officeart/2005/8/layout/hProcess6"/>
    <dgm:cxn modelId="{296B076B-6017-BA47-AB6F-CF0E862C669A}" type="presParOf" srcId="{1C373FA6-0AA6-4DC1-A646-28208C76BC9A}" destId="{07B2C8EC-63B1-44F6-92F3-722DC12BAF38}" srcOrd="0" destOrd="0" presId="urn:microsoft.com/office/officeart/2005/8/layout/hProcess6"/>
    <dgm:cxn modelId="{F0121080-153F-DA4A-A78E-B3AD12A40615}" type="presParOf" srcId="{07B2C8EC-63B1-44F6-92F3-722DC12BAF38}" destId="{9BAEA7A9-347D-4D8D-9453-AA5C9CDF1A18}" srcOrd="0" destOrd="0" presId="urn:microsoft.com/office/officeart/2005/8/layout/hProcess6"/>
    <dgm:cxn modelId="{ECB1C4E0-3C03-0941-A720-BB9587CB2EF0}" type="presParOf" srcId="{07B2C8EC-63B1-44F6-92F3-722DC12BAF38}" destId="{3EB20722-87B1-4AB8-BDA4-472F2B9B4AB6}" srcOrd="1" destOrd="0" presId="urn:microsoft.com/office/officeart/2005/8/layout/hProcess6"/>
    <dgm:cxn modelId="{C23EDEF3-493B-454B-8E0C-D1FD7399F902}" type="presParOf" srcId="{07B2C8EC-63B1-44F6-92F3-722DC12BAF38}" destId="{4948104C-782D-4F98-BFF8-28B59D90AC7D}" srcOrd="2" destOrd="0" presId="urn:microsoft.com/office/officeart/2005/8/layout/hProcess6"/>
    <dgm:cxn modelId="{160AEC96-4CE8-2A45-8841-4E9E24992EB1}" type="presParOf" srcId="{07B2C8EC-63B1-44F6-92F3-722DC12BAF38}" destId="{41D610E9-164D-4050-A886-D4EB5E8352C0}" srcOrd="3" destOrd="0" presId="urn:microsoft.com/office/officeart/2005/8/layout/hProcess6"/>
    <dgm:cxn modelId="{810E2258-7A4E-E149-B7A8-56717C3CA9D5}" type="presParOf" srcId="{1C373FA6-0AA6-4DC1-A646-28208C76BC9A}" destId="{07A7D31D-3473-4F9C-9E63-DC84DED66361}" srcOrd="1" destOrd="0" presId="urn:microsoft.com/office/officeart/2005/8/layout/hProcess6"/>
    <dgm:cxn modelId="{BE8B7183-B86E-5C41-9C6F-18F9544CE057}" type="presParOf" srcId="{1C373FA6-0AA6-4DC1-A646-28208C76BC9A}" destId="{974A50EA-35F5-4BAF-BAF4-6B61839B95A2}" srcOrd="2" destOrd="0" presId="urn:microsoft.com/office/officeart/2005/8/layout/hProcess6"/>
    <dgm:cxn modelId="{76786CB2-4CD1-2C49-AFB1-6953C15B65E7}" type="presParOf" srcId="{974A50EA-35F5-4BAF-BAF4-6B61839B95A2}" destId="{A78D13BD-D12A-4BC8-B56E-DD43A5E058ED}" srcOrd="0" destOrd="0" presId="urn:microsoft.com/office/officeart/2005/8/layout/hProcess6"/>
    <dgm:cxn modelId="{505BB5A5-DB35-AF48-9884-C9E4A5994BA7}" type="presParOf" srcId="{974A50EA-35F5-4BAF-BAF4-6B61839B95A2}" destId="{4E2ECC27-2007-4F8E-99C9-E0273BD079FA}" srcOrd="1" destOrd="0" presId="urn:microsoft.com/office/officeart/2005/8/layout/hProcess6"/>
    <dgm:cxn modelId="{DC99FE3E-8DB7-6744-B911-C903A809A745}" type="presParOf" srcId="{974A50EA-35F5-4BAF-BAF4-6B61839B95A2}" destId="{0AC03381-DE53-46D9-9063-9BEC230BF8DD}" srcOrd="2" destOrd="0" presId="urn:microsoft.com/office/officeart/2005/8/layout/hProcess6"/>
    <dgm:cxn modelId="{BB0653DE-B5FE-CA48-A047-D339E0F8E43E}" type="presParOf" srcId="{974A50EA-35F5-4BAF-BAF4-6B61839B95A2}" destId="{0DF49DDE-32D1-4C7F-9B93-024E6733313D}"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60BCDD-F3E0-4658-A45B-0C832822A161}"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CA"/>
        </a:p>
      </dgm:t>
    </dgm:pt>
    <dgm:pt modelId="{AE3E272C-54E8-46DA-B1C1-4EFD3D9D9DC3}">
      <dgm:prSet phldrT="[Text]"/>
      <dgm:spPr>
        <a:solidFill>
          <a:srgbClr val="2185C5"/>
        </a:solidFill>
      </dgm:spPr>
      <dgm:t>
        <a:bodyPr/>
        <a:lstStyle/>
        <a:p>
          <a:r>
            <a:rPr lang="en-CA" dirty="0"/>
            <a:t>76%</a:t>
          </a:r>
        </a:p>
      </dgm:t>
    </dgm:pt>
    <dgm:pt modelId="{61963C37-B45A-4207-931E-D490497BD0A4}" type="parTrans" cxnId="{FB2E3556-3857-4393-95C8-A9FAEF047F2D}">
      <dgm:prSet/>
      <dgm:spPr/>
      <dgm:t>
        <a:bodyPr/>
        <a:lstStyle/>
        <a:p>
          <a:endParaRPr lang="en-CA"/>
        </a:p>
      </dgm:t>
    </dgm:pt>
    <dgm:pt modelId="{0DD442D8-0370-4A06-86A2-D8E4868E5497}" type="sibTrans" cxnId="{FB2E3556-3857-4393-95C8-A9FAEF047F2D}">
      <dgm:prSet/>
      <dgm:spPr/>
      <dgm:t>
        <a:bodyPr/>
        <a:lstStyle/>
        <a:p>
          <a:endParaRPr lang="en-CA"/>
        </a:p>
      </dgm:t>
    </dgm:pt>
    <dgm:pt modelId="{F5DF630E-43F9-43ED-87EF-FEA1C3252E77}">
      <dgm:prSet phldrT="[Text]"/>
      <dgm:spPr>
        <a:solidFill>
          <a:srgbClr val="2185C5">
            <a:alpha val="40000"/>
          </a:srgbClr>
        </a:solidFill>
        <a:ln>
          <a:solidFill>
            <a:srgbClr val="2185C5">
              <a:alpha val="90000"/>
            </a:srgbClr>
          </a:solidFill>
        </a:ln>
      </dgm:spPr>
      <dgm:t>
        <a:bodyPr/>
        <a:lstStyle/>
        <a:p>
          <a:r>
            <a:rPr lang="en-CA" dirty="0"/>
            <a:t>Mentoring</a:t>
          </a:r>
        </a:p>
      </dgm:t>
    </dgm:pt>
    <dgm:pt modelId="{708D1A31-EF9D-4175-82DC-E2F80A721BF4}" type="parTrans" cxnId="{6D938E9D-E162-4F6B-8071-A6FEC383DB39}">
      <dgm:prSet/>
      <dgm:spPr/>
      <dgm:t>
        <a:bodyPr/>
        <a:lstStyle/>
        <a:p>
          <a:endParaRPr lang="en-CA"/>
        </a:p>
      </dgm:t>
    </dgm:pt>
    <dgm:pt modelId="{408C988B-0EAB-4B40-A46A-CECD92B5438E}" type="sibTrans" cxnId="{6D938E9D-E162-4F6B-8071-A6FEC383DB39}">
      <dgm:prSet/>
      <dgm:spPr/>
      <dgm:t>
        <a:bodyPr/>
        <a:lstStyle/>
        <a:p>
          <a:endParaRPr lang="en-CA"/>
        </a:p>
      </dgm:t>
    </dgm:pt>
    <dgm:pt modelId="{6B5C92EC-EA37-489B-85B4-E036E7030ED8}">
      <dgm:prSet phldrT="[Text]"/>
      <dgm:spPr>
        <a:solidFill>
          <a:srgbClr val="2185C5"/>
        </a:solidFill>
        <a:ln>
          <a:solidFill>
            <a:schemeClr val="bg1"/>
          </a:solidFill>
        </a:ln>
      </dgm:spPr>
      <dgm:t>
        <a:bodyPr/>
        <a:lstStyle/>
        <a:p>
          <a:r>
            <a:rPr lang="en-CA" dirty="0"/>
            <a:t>72%</a:t>
          </a:r>
        </a:p>
      </dgm:t>
    </dgm:pt>
    <dgm:pt modelId="{8B8C622C-691C-4CDF-A0EA-05ABBE43F262}" type="parTrans" cxnId="{8B2F7CBD-96C2-43ED-B2FD-B48B65FF81D2}">
      <dgm:prSet/>
      <dgm:spPr/>
      <dgm:t>
        <a:bodyPr/>
        <a:lstStyle/>
        <a:p>
          <a:endParaRPr lang="en-CA"/>
        </a:p>
      </dgm:t>
    </dgm:pt>
    <dgm:pt modelId="{3648F6B8-9B73-461B-989C-E0D3DBBF84C4}" type="sibTrans" cxnId="{8B2F7CBD-96C2-43ED-B2FD-B48B65FF81D2}">
      <dgm:prSet/>
      <dgm:spPr/>
      <dgm:t>
        <a:bodyPr/>
        <a:lstStyle/>
        <a:p>
          <a:endParaRPr lang="en-CA"/>
        </a:p>
      </dgm:t>
    </dgm:pt>
    <dgm:pt modelId="{79DF737F-63AD-4A5C-834B-0447F994B5EC}">
      <dgm:prSet phldrT="[Text]"/>
      <dgm:spPr>
        <a:solidFill>
          <a:srgbClr val="2185C5">
            <a:alpha val="40000"/>
          </a:srgbClr>
        </a:solidFill>
        <a:ln>
          <a:solidFill>
            <a:srgbClr val="2185C5">
              <a:alpha val="90000"/>
            </a:srgbClr>
          </a:solidFill>
        </a:ln>
      </dgm:spPr>
      <dgm:t>
        <a:bodyPr/>
        <a:lstStyle/>
        <a:p>
          <a:r>
            <a:rPr lang="en-CA" dirty="0"/>
            <a:t>Promotion</a:t>
          </a:r>
        </a:p>
      </dgm:t>
    </dgm:pt>
    <dgm:pt modelId="{F2435F15-9139-4A93-ACBA-00F9D17DDAC3}" type="parTrans" cxnId="{18439EC9-A7AD-4EE9-90E9-E32FAB71487C}">
      <dgm:prSet/>
      <dgm:spPr/>
      <dgm:t>
        <a:bodyPr/>
        <a:lstStyle/>
        <a:p>
          <a:endParaRPr lang="en-CA"/>
        </a:p>
      </dgm:t>
    </dgm:pt>
    <dgm:pt modelId="{AAA351F1-5CC6-48F0-890F-F43E4E1DC068}" type="sibTrans" cxnId="{18439EC9-A7AD-4EE9-90E9-E32FAB71487C}">
      <dgm:prSet/>
      <dgm:spPr/>
      <dgm:t>
        <a:bodyPr/>
        <a:lstStyle/>
        <a:p>
          <a:endParaRPr lang="en-CA"/>
        </a:p>
      </dgm:t>
    </dgm:pt>
    <dgm:pt modelId="{1C373FA6-0AA6-4DC1-A646-28208C76BC9A}" type="pres">
      <dgm:prSet presAssocID="{4760BCDD-F3E0-4658-A45B-0C832822A161}" presName="theList" presStyleCnt="0">
        <dgm:presLayoutVars>
          <dgm:dir/>
          <dgm:animLvl val="lvl"/>
          <dgm:resizeHandles val="exact"/>
        </dgm:presLayoutVars>
      </dgm:prSet>
      <dgm:spPr/>
      <dgm:t>
        <a:bodyPr/>
        <a:lstStyle/>
        <a:p>
          <a:endParaRPr lang="en-US"/>
        </a:p>
      </dgm:t>
    </dgm:pt>
    <dgm:pt modelId="{07B2C8EC-63B1-44F6-92F3-722DC12BAF38}" type="pres">
      <dgm:prSet presAssocID="{AE3E272C-54E8-46DA-B1C1-4EFD3D9D9DC3}" presName="compNode" presStyleCnt="0"/>
      <dgm:spPr/>
    </dgm:pt>
    <dgm:pt modelId="{9BAEA7A9-347D-4D8D-9453-AA5C9CDF1A18}" type="pres">
      <dgm:prSet presAssocID="{AE3E272C-54E8-46DA-B1C1-4EFD3D9D9DC3}" presName="noGeometry" presStyleCnt="0"/>
      <dgm:spPr/>
    </dgm:pt>
    <dgm:pt modelId="{3EB20722-87B1-4AB8-BDA4-472F2B9B4AB6}" type="pres">
      <dgm:prSet presAssocID="{AE3E272C-54E8-46DA-B1C1-4EFD3D9D9DC3}" presName="childTextVisible" presStyleLbl="bgAccFollowNode1" presStyleIdx="0" presStyleCnt="2">
        <dgm:presLayoutVars>
          <dgm:bulletEnabled val="1"/>
        </dgm:presLayoutVars>
      </dgm:prSet>
      <dgm:spPr/>
      <dgm:t>
        <a:bodyPr/>
        <a:lstStyle/>
        <a:p>
          <a:endParaRPr lang="en-US"/>
        </a:p>
      </dgm:t>
    </dgm:pt>
    <dgm:pt modelId="{4948104C-782D-4F98-BFF8-28B59D90AC7D}" type="pres">
      <dgm:prSet presAssocID="{AE3E272C-54E8-46DA-B1C1-4EFD3D9D9DC3}" presName="childTextHidden" presStyleLbl="bgAccFollowNode1" presStyleIdx="0" presStyleCnt="2"/>
      <dgm:spPr/>
      <dgm:t>
        <a:bodyPr/>
        <a:lstStyle/>
        <a:p>
          <a:endParaRPr lang="en-US"/>
        </a:p>
      </dgm:t>
    </dgm:pt>
    <dgm:pt modelId="{41D610E9-164D-4050-A886-D4EB5E8352C0}" type="pres">
      <dgm:prSet presAssocID="{AE3E272C-54E8-46DA-B1C1-4EFD3D9D9DC3}" presName="parentText" presStyleLbl="node1" presStyleIdx="0" presStyleCnt="2">
        <dgm:presLayoutVars>
          <dgm:chMax val="1"/>
          <dgm:bulletEnabled val="1"/>
        </dgm:presLayoutVars>
      </dgm:prSet>
      <dgm:spPr/>
      <dgm:t>
        <a:bodyPr/>
        <a:lstStyle/>
        <a:p>
          <a:endParaRPr lang="en-US"/>
        </a:p>
      </dgm:t>
    </dgm:pt>
    <dgm:pt modelId="{07A7D31D-3473-4F9C-9E63-DC84DED66361}" type="pres">
      <dgm:prSet presAssocID="{AE3E272C-54E8-46DA-B1C1-4EFD3D9D9DC3}" presName="aSpace" presStyleCnt="0"/>
      <dgm:spPr/>
    </dgm:pt>
    <dgm:pt modelId="{974A50EA-35F5-4BAF-BAF4-6B61839B95A2}" type="pres">
      <dgm:prSet presAssocID="{6B5C92EC-EA37-489B-85B4-E036E7030ED8}" presName="compNode" presStyleCnt="0"/>
      <dgm:spPr/>
    </dgm:pt>
    <dgm:pt modelId="{A78D13BD-D12A-4BC8-B56E-DD43A5E058ED}" type="pres">
      <dgm:prSet presAssocID="{6B5C92EC-EA37-489B-85B4-E036E7030ED8}" presName="noGeometry" presStyleCnt="0"/>
      <dgm:spPr/>
    </dgm:pt>
    <dgm:pt modelId="{4E2ECC27-2007-4F8E-99C9-E0273BD079FA}" type="pres">
      <dgm:prSet presAssocID="{6B5C92EC-EA37-489B-85B4-E036E7030ED8}" presName="childTextVisible" presStyleLbl="bgAccFollowNode1" presStyleIdx="1" presStyleCnt="2" custScaleY="46821">
        <dgm:presLayoutVars>
          <dgm:bulletEnabled val="1"/>
        </dgm:presLayoutVars>
      </dgm:prSet>
      <dgm:spPr>
        <a:prstGeom prst="rect">
          <a:avLst/>
        </a:prstGeom>
      </dgm:spPr>
      <dgm:t>
        <a:bodyPr/>
        <a:lstStyle/>
        <a:p>
          <a:endParaRPr lang="en-US"/>
        </a:p>
      </dgm:t>
    </dgm:pt>
    <dgm:pt modelId="{0AC03381-DE53-46D9-9063-9BEC230BF8DD}" type="pres">
      <dgm:prSet presAssocID="{6B5C92EC-EA37-489B-85B4-E036E7030ED8}" presName="childTextHidden" presStyleLbl="bgAccFollowNode1" presStyleIdx="1" presStyleCnt="2"/>
      <dgm:spPr/>
      <dgm:t>
        <a:bodyPr/>
        <a:lstStyle/>
        <a:p>
          <a:endParaRPr lang="en-US"/>
        </a:p>
      </dgm:t>
    </dgm:pt>
    <dgm:pt modelId="{0DF49DDE-32D1-4C7F-9B93-024E6733313D}" type="pres">
      <dgm:prSet presAssocID="{6B5C92EC-EA37-489B-85B4-E036E7030ED8}" presName="parentText" presStyleLbl="node1" presStyleIdx="1" presStyleCnt="2">
        <dgm:presLayoutVars>
          <dgm:chMax val="1"/>
          <dgm:bulletEnabled val="1"/>
        </dgm:presLayoutVars>
      </dgm:prSet>
      <dgm:spPr/>
      <dgm:t>
        <a:bodyPr/>
        <a:lstStyle/>
        <a:p>
          <a:endParaRPr lang="en-US"/>
        </a:p>
      </dgm:t>
    </dgm:pt>
  </dgm:ptLst>
  <dgm:cxnLst>
    <dgm:cxn modelId="{18439EC9-A7AD-4EE9-90E9-E32FAB71487C}" srcId="{6B5C92EC-EA37-489B-85B4-E036E7030ED8}" destId="{79DF737F-63AD-4A5C-834B-0447F994B5EC}" srcOrd="0" destOrd="0" parTransId="{F2435F15-9139-4A93-ACBA-00F9D17DDAC3}" sibTransId="{AAA351F1-5CC6-48F0-890F-F43E4E1DC068}"/>
    <dgm:cxn modelId="{FB2E3556-3857-4393-95C8-A9FAEF047F2D}" srcId="{4760BCDD-F3E0-4658-A45B-0C832822A161}" destId="{AE3E272C-54E8-46DA-B1C1-4EFD3D9D9DC3}" srcOrd="0" destOrd="0" parTransId="{61963C37-B45A-4207-931E-D490497BD0A4}" sibTransId="{0DD442D8-0370-4A06-86A2-D8E4868E5497}"/>
    <dgm:cxn modelId="{8B2F7CBD-96C2-43ED-B2FD-B48B65FF81D2}" srcId="{4760BCDD-F3E0-4658-A45B-0C832822A161}" destId="{6B5C92EC-EA37-489B-85B4-E036E7030ED8}" srcOrd="1" destOrd="0" parTransId="{8B8C622C-691C-4CDF-A0EA-05ABBE43F262}" sibTransId="{3648F6B8-9B73-461B-989C-E0D3DBBF84C4}"/>
    <dgm:cxn modelId="{2B1375FE-C41A-0440-8F53-FD4F2115E910}" type="presOf" srcId="{4760BCDD-F3E0-4658-A45B-0C832822A161}" destId="{1C373FA6-0AA6-4DC1-A646-28208C76BC9A}" srcOrd="0" destOrd="0" presId="urn:microsoft.com/office/officeart/2005/8/layout/hProcess6"/>
    <dgm:cxn modelId="{BE88CD43-6DBD-034D-ACAD-90B692EB26D9}" type="presOf" srcId="{6B5C92EC-EA37-489B-85B4-E036E7030ED8}" destId="{0DF49DDE-32D1-4C7F-9B93-024E6733313D}" srcOrd="0" destOrd="0" presId="urn:microsoft.com/office/officeart/2005/8/layout/hProcess6"/>
    <dgm:cxn modelId="{6D938E9D-E162-4F6B-8071-A6FEC383DB39}" srcId="{AE3E272C-54E8-46DA-B1C1-4EFD3D9D9DC3}" destId="{F5DF630E-43F9-43ED-87EF-FEA1C3252E77}" srcOrd="0" destOrd="0" parTransId="{708D1A31-EF9D-4175-82DC-E2F80A721BF4}" sibTransId="{408C988B-0EAB-4B40-A46A-CECD92B5438E}"/>
    <dgm:cxn modelId="{107E220D-8EEB-B840-A778-BEA22A75F4BE}" type="presOf" srcId="{F5DF630E-43F9-43ED-87EF-FEA1C3252E77}" destId="{4948104C-782D-4F98-BFF8-28B59D90AC7D}" srcOrd="1" destOrd="0" presId="urn:microsoft.com/office/officeart/2005/8/layout/hProcess6"/>
    <dgm:cxn modelId="{DDF7EBF2-11A9-8B43-9DAF-536448D15197}" type="presOf" srcId="{AE3E272C-54E8-46DA-B1C1-4EFD3D9D9DC3}" destId="{41D610E9-164D-4050-A886-D4EB5E8352C0}" srcOrd="0" destOrd="0" presId="urn:microsoft.com/office/officeart/2005/8/layout/hProcess6"/>
    <dgm:cxn modelId="{50F6AB1C-0C16-FC4D-B429-B0A0DACFEE79}" type="presOf" srcId="{79DF737F-63AD-4A5C-834B-0447F994B5EC}" destId="{4E2ECC27-2007-4F8E-99C9-E0273BD079FA}" srcOrd="0" destOrd="0" presId="urn:microsoft.com/office/officeart/2005/8/layout/hProcess6"/>
    <dgm:cxn modelId="{370D574E-6487-2E49-887C-B37235EF3480}" type="presOf" srcId="{79DF737F-63AD-4A5C-834B-0447F994B5EC}" destId="{0AC03381-DE53-46D9-9063-9BEC230BF8DD}" srcOrd="1" destOrd="0" presId="urn:microsoft.com/office/officeart/2005/8/layout/hProcess6"/>
    <dgm:cxn modelId="{D0934A67-B401-CE4B-B6BF-1799AD7B3C9D}" type="presOf" srcId="{F5DF630E-43F9-43ED-87EF-FEA1C3252E77}" destId="{3EB20722-87B1-4AB8-BDA4-472F2B9B4AB6}" srcOrd="0" destOrd="0" presId="urn:microsoft.com/office/officeart/2005/8/layout/hProcess6"/>
    <dgm:cxn modelId="{44CC23DA-41E5-3541-BD72-C63ABD4C08A2}" type="presParOf" srcId="{1C373FA6-0AA6-4DC1-A646-28208C76BC9A}" destId="{07B2C8EC-63B1-44F6-92F3-722DC12BAF38}" srcOrd="0" destOrd="0" presId="urn:microsoft.com/office/officeart/2005/8/layout/hProcess6"/>
    <dgm:cxn modelId="{F830F5A2-B1AA-A447-A99A-33E439F52291}" type="presParOf" srcId="{07B2C8EC-63B1-44F6-92F3-722DC12BAF38}" destId="{9BAEA7A9-347D-4D8D-9453-AA5C9CDF1A18}" srcOrd="0" destOrd="0" presId="urn:microsoft.com/office/officeart/2005/8/layout/hProcess6"/>
    <dgm:cxn modelId="{5E329D3D-6596-A648-8005-DD9DDE4BE8AA}" type="presParOf" srcId="{07B2C8EC-63B1-44F6-92F3-722DC12BAF38}" destId="{3EB20722-87B1-4AB8-BDA4-472F2B9B4AB6}" srcOrd="1" destOrd="0" presId="urn:microsoft.com/office/officeart/2005/8/layout/hProcess6"/>
    <dgm:cxn modelId="{A08653C5-7104-AF4D-95C6-15C62D53936E}" type="presParOf" srcId="{07B2C8EC-63B1-44F6-92F3-722DC12BAF38}" destId="{4948104C-782D-4F98-BFF8-28B59D90AC7D}" srcOrd="2" destOrd="0" presId="urn:microsoft.com/office/officeart/2005/8/layout/hProcess6"/>
    <dgm:cxn modelId="{A07FC003-899C-5D40-96E8-61C36894F064}" type="presParOf" srcId="{07B2C8EC-63B1-44F6-92F3-722DC12BAF38}" destId="{41D610E9-164D-4050-A886-D4EB5E8352C0}" srcOrd="3" destOrd="0" presId="urn:microsoft.com/office/officeart/2005/8/layout/hProcess6"/>
    <dgm:cxn modelId="{FE2014DD-AD72-5848-BC9E-CF2E7134F797}" type="presParOf" srcId="{1C373FA6-0AA6-4DC1-A646-28208C76BC9A}" destId="{07A7D31D-3473-4F9C-9E63-DC84DED66361}" srcOrd="1" destOrd="0" presId="urn:microsoft.com/office/officeart/2005/8/layout/hProcess6"/>
    <dgm:cxn modelId="{EF9AEF2B-D9C4-EB45-AAC7-9FE82584CE17}" type="presParOf" srcId="{1C373FA6-0AA6-4DC1-A646-28208C76BC9A}" destId="{974A50EA-35F5-4BAF-BAF4-6B61839B95A2}" srcOrd="2" destOrd="0" presId="urn:microsoft.com/office/officeart/2005/8/layout/hProcess6"/>
    <dgm:cxn modelId="{69AA4C12-52FE-864B-A5D5-81A95993F353}" type="presParOf" srcId="{974A50EA-35F5-4BAF-BAF4-6B61839B95A2}" destId="{A78D13BD-D12A-4BC8-B56E-DD43A5E058ED}" srcOrd="0" destOrd="0" presId="urn:microsoft.com/office/officeart/2005/8/layout/hProcess6"/>
    <dgm:cxn modelId="{06128229-5231-D048-89A0-B86B3A4D40A0}" type="presParOf" srcId="{974A50EA-35F5-4BAF-BAF4-6B61839B95A2}" destId="{4E2ECC27-2007-4F8E-99C9-E0273BD079FA}" srcOrd="1" destOrd="0" presId="urn:microsoft.com/office/officeart/2005/8/layout/hProcess6"/>
    <dgm:cxn modelId="{08655716-1A18-C847-836F-FA28BB993416}" type="presParOf" srcId="{974A50EA-35F5-4BAF-BAF4-6B61839B95A2}" destId="{0AC03381-DE53-46D9-9063-9BEC230BF8DD}" srcOrd="2" destOrd="0" presId="urn:microsoft.com/office/officeart/2005/8/layout/hProcess6"/>
    <dgm:cxn modelId="{06477DF1-9908-EF41-ADFE-236DE11ECFA7}" type="presParOf" srcId="{974A50EA-35F5-4BAF-BAF4-6B61839B95A2}" destId="{0DF49DDE-32D1-4C7F-9B93-024E6733313D}" srcOrd="3" destOrd="0" presId="urn:microsoft.com/office/officeart/2005/8/layout/hProcess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AD7732-BE64-49D7-839C-80A168B99186}"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CA"/>
        </a:p>
      </dgm:t>
    </dgm:pt>
    <dgm:pt modelId="{308D72AD-33EA-41D2-AF5D-686BD864F7EF}">
      <dgm:prSet phldrT="[Text]" phldr="1"/>
      <dgm:spPr/>
      <dgm:t>
        <a:bodyPr/>
        <a:lstStyle/>
        <a:p>
          <a:endParaRPr lang="en-CA" dirty="0"/>
        </a:p>
      </dgm:t>
    </dgm:pt>
    <dgm:pt modelId="{425F57E3-B415-4F55-AE05-5F2CCB313E7B}" type="parTrans" cxnId="{52314883-EFB9-4FFD-B53C-DFBF02F1BB85}">
      <dgm:prSet/>
      <dgm:spPr/>
      <dgm:t>
        <a:bodyPr/>
        <a:lstStyle/>
        <a:p>
          <a:endParaRPr lang="en-CA"/>
        </a:p>
      </dgm:t>
    </dgm:pt>
    <dgm:pt modelId="{C4F1976F-C550-4FD9-A277-E27F23B7CC8E}" type="sibTrans" cxnId="{52314883-EFB9-4FFD-B53C-DFBF02F1BB85}">
      <dgm:prSet/>
      <dgm:spPr/>
      <dgm:t>
        <a:bodyPr/>
        <a:lstStyle/>
        <a:p>
          <a:endParaRPr lang="en-CA"/>
        </a:p>
      </dgm:t>
    </dgm:pt>
    <dgm:pt modelId="{C217C7C2-6905-4A20-9DE1-9B5492E6745B}">
      <dgm:prSet phldrT="[Text]" custT="1"/>
      <dgm:spPr>
        <a:solidFill>
          <a:schemeClr val="accent5">
            <a:lumMod val="20000"/>
            <a:lumOff val="80000"/>
          </a:schemeClr>
        </a:solidFill>
        <a:ln>
          <a:solidFill>
            <a:srgbClr val="7ECEFD"/>
          </a:solidFill>
        </a:ln>
      </dgm:spPr>
      <dgm:t>
        <a:bodyPr/>
        <a:lstStyle/>
        <a:p>
          <a:r>
            <a:rPr lang="en-CA" sz="1600" b="1" dirty="0">
              <a:solidFill>
                <a:schemeClr val="tx1"/>
              </a:solidFill>
            </a:rPr>
            <a:t>Perceived as unjust (by men)</a:t>
          </a:r>
        </a:p>
      </dgm:t>
    </dgm:pt>
    <dgm:pt modelId="{6E8161F7-0B3E-4BB4-8438-4DD7BC526283}" type="parTrans" cxnId="{B400770F-97E6-4053-84EF-DABDF2E81588}">
      <dgm:prSet/>
      <dgm:spPr/>
      <dgm:t>
        <a:bodyPr/>
        <a:lstStyle/>
        <a:p>
          <a:endParaRPr lang="en-CA"/>
        </a:p>
      </dgm:t>
    </dgm:pt>
    <dgm:pt modelId="{C8D8D67C-CCB5-4143-A731-AC6216FA75DE}" type="sibTrans" cxnId="{B400770F-97E6-4053-84EF-DABDF2E81588}">
      <dgm:prSet/>
      <dgm:spPr/>
      <dgm:t>
        <a:bodyPr/>
        <a:lstStyle/>
        <a:p>
          <a:endParaRPr lang="en-CA"/>
        </a:p>
      </dgm:t>
    </dgm:pt>
    <dgm:pt modelId="{D735FD38-1C84-486F-852C-B741A8D8F759}">
      <dgm:prSet phldrT="[Text]" phldr="1"/>
      <dgm:spPr/>
      <dgm:t>
        <a:bodyPr/>
        <a:lstStyle/>
        <a:p>
          <a:endParaRPr lang="en-CA" dirty="0"/>
        </a:p>
      </dgm:t>
    </dgm:pt>
    <dgm:pt modelId="{6802255A-0B53-4ADE-9877-96147877F6D4}" type="parTrans" cxnId="{09642334-8476-4B24-B1BA-53ED5E4E4F6D}">
      <dgm:prSet/>
      <dgm:spPr/>
      <dgm:t>
        <a:bodyPr/>
        <a:lstStyle/>
        <a:p>
          <a:endParaRPr lang="en-CA"/>
        </a:p>
      </dgm:t>
    </dgm:pt>
    <dgm:pt modelId="{F4585BFA-80E9-4855-971F-A5E65F18B0D5}" type="sibTrans" cxnId="{09642334-8476-4B24-B1BA-53ED5E4E4F6D}">
      <dgm:prSet/>
      <dgm:spPr/>
      <dgm:t>
        <a:bodyPr/>
        <a:lstStyle/>
        <a:p>
          <a:endParaRPr lang="en-CA"/>
        </a:p>
      </dgm:t>
    </dgm:pt>
    <dgm:pt modelId="{AED9D26D-890F-4EBD-B303-9AE68DE31537}">
      <dgm:prSet phldrT="[Text]"/>
      <dgm:spPr>
        <a:solidFill>
          <a:schemeClr val="accent2">
            <a:lumMod val="20000"/>
            <a:lumOff val="80000"/>
          </a:schemeClr>
        </a:solidFill>
        <a:ln>
          <a:solidFill>
            <a:srgbClr val="FF9715"/>
          </a:solidFill>
        </a:ln>
      </dgm:spPr>
      <dgm:t>
        <a:bodyPr/>
        <a:lstStyle/>
        <a:p>
          <a:r>
            <a:rPr lang="en-CA" b="1" dirty="0">
              <a:solidFill>
                <a:schemeClr val="tx1"/>
              </a:solidFill>
            </a:rPr>
            <a:t>Fears not realized</a:t>
          </a:r>
        </a:p>
      </dgm:t>
    </dgm:pt>
    <dgm:pt modelId="{30D49752-4B31-4D5D-98C3-62B36B1208D1}" type="parTrans" cxnId="{9528CB61-CED9-4CD7-8940-025A2423F3BD}">
      <dgm:prSet/>
      <dgm:spPr/>
      <dgm:t>
        <a:bodyPr/>
        <a:lstStyle/>
        <a:p>
          <a:endParaRPr lang="en-CA"/>
        </a:p>
      </dgm:t>
    </dgm:pt>
    <dgm:pt modelId="{46BEA190-9E56-4503-BFFF-02D50605B8A7}" type="sibTrans" cxnId="{9528CB61-CED9-4CD7-8940-025A2423F3BD}">
      <dgm:prSet/>
      <dgm:spPr/>
      <dgm:t>
        <a:bodyPr/>
        <a:lstStyle/>
        <a:p>
          <a:endParaRPr lang="en-CA"/>
        </a:p>
      </dgm:t>
    </dgm:pt>
    <dgm:pt modelId="{78CB3865-2DD2-4438-AE50-C399EC0B68F2}">
      <dgm:prSet custT="1"/>
      <dgm:spPr>
        <a:solidFill>
          <a:schemeClr val="accent5">
            <a:lumMod val="20000"/>
            <a:lumOff val="80000"/>
          </a:schemeClr>
        </a:solidFill>
        <a:ln>
          <a:solidFill>
            <a:srgbClr val="7ECEFD"/>
          </a:solidFill>
        </a:ln>
      </dgm:spPr>
      <dgm:t>
        <a:bodyPr/>
        <a:lstStyle/>
        <a:p>
          <a:r>
            <a:rPr lang="en-CA" sz="1600" b="1" dirty="0">
              <a:solidFill>
                <a:schemeClr val="tx1"/>
              </a:solidFill>
            </a:rPr>
            <a:t>Potential Stigma (if they are few)</a:t>
          </a:r>
        </a:p>
      </dgm:t>
    </dgm:pt>
    <dgm:pt modelId="{CAD3B22A-3400-4CBB-848D-ECFB3850EBB9}" type="parTrans" cxnId="{A02E3766-5F3F-462D-BF14-68843EF0780D}">
      <dgm:prSet/>
      <dgm:spPr/>
      <dgm:t>
        <a:bodyPr/>
        <a:lstStyle/>
        <a:p>
          <a:endParaRPr lang="en-CA"/>
        </a:p>
      </dgm:t>
    </dgm:pt>
    <dgm:pt modelId="{C039C299-CB85-47E3-BA80-51B561135261}" type="sibTrans" cxnId="{A02E3766-5F3F-462D-BF14-68843EF0780D}">
      <dgm:prSet/>
      <dgm:spPr/>
      <dgm:t>
        <a:bodyPr/>
        <a:lstStyle/>
        <a:p>
          <a:endParaRPr lang="en-CA"/>
        </a:p>
      </dgm:t>
    </dgm:pt>
    <dgm:pt modelId="{56507938-C7A4-4601-869A-FDB058E6B91D}">
      <dgm:prSet custT="1"/>
      <dgm:spPr>
        <a:solidFill>
          <a:schemeClr val="accent5">
            <a:lumMod val="20000"/>
            <a:lumOff val="80000"/>
          </a:schemeClr>
        </a:solidFill>
        <a:ln>
          <a:solidFill>
            <a:srgbClr val="7ECEFD"/>
          </a:solidFill>
        </a:ln>
      </dgm:spPr>
      <dgm:t>
        <a:bodyPr/>
        <a:lstStyle/>
        <a:p>
          <a:r>
            <a:rPr lang="en-CA" sz="1600" b="1" dirty="0">
              <a:solidFill>
                <a:schemeClr val="tx1"/>
              </a:solidFill>
            </a:rPr>
            <a:t>Reduced employee engagement</a:t>
          </a:r>
        </a:p>
      </dgm:t>
    </dgm:pt>
    <dgm:pt modelId="{EF3E1351-28E0-4393-8C07-BF6F4E1BB3FE}" type="parTrans" cxnId="{0627BDC8-5BBB-470C-BE9C-7805EE581652}">
      <dgm:prSet/>
      <dgm:spPr/>
      <dgm:t>
        <a:bodyPr/>
        <a:lstStyle/>
        <a:p>
          <a:endParaRPr lang="en-CA"/>
        </a:p>
      </dgm:t>
    </dgm:pt>
    <dgm:pt modelId="{B346842F-EF71-4E40-8937-7B9B91AC1F94}" type="sibTrans" cxnId="{0627BDC8-5BBB-470C-BE9C-7805EE581652}">
      <dgm:prSet/>
      <dgm:spPr/>
      <dgm:t>
        <a:bodyPr/>
        <a:lstStyle/>
        <a:p>
          <a:endParaRPr lang="en-CA"/>
        </a:p>
      </dgm:t>
    </dgm:pt>
    <dgm:pt modelId="{1759C9EE-A03B-4277-9312-E1BC4A7FC80F}">
      <dgm:prSet custT="1"/>
      <dgm:spPr>
        <a:solidFill>
          <a:schemeClr val="accent5">
            <a:lumMod val="20000"/>
            <a:lumOff val="80000"/>
          </a:schemeClr>
        </a:solidFill>
        <a:ln>
          <a:solidFill>
            <a:srgbClr val="7ECEFD"/>
          </a:solidFill>
        </a:ln>
      </dgm:spPr>
      <dgm:t>
        <a:bodyPr/>
        <a:lstStyle/>
        <a:p>
          <a:r>
            <a:rPr lang="en-CA" sz="1600" b="1" dirty="0">
              <a:solidFill>
                <a:schemeClr val="tx1"/>
              </a:solidFill>
            </a:rPr>
            <a:t>Reduced support for diversity initiatives</a:t>
          </a:r>
        </a:p>
      </dgm:t>
    </dgm:pt>
    <dgm:pt modelId="{EA20AB3A-14AB-4917-950E-7BE069A8D72E}" type="parTrans" cxnId="{FBE83903-9117-4A9B-B80A-3FBA2CA573F0}">
      <dgm:prSet/>
      <dgm:spPr/>
      <dgm:t>
        <a:bodyPr/>
        <a:lstStyle/>
        <a:p>
          <a:endParaRPr lang="en-CA"/>
        </a:p>
      </dgm:t>
    </dgm:pt>
    <dgm:pt modelId="{3DDC8557-00DC-4887-A3B5-06C04D654DA8}" type="sibTrans" cxnId="{FBE83903-9117-4A9B-B80A-3FBA2CA573F0}">
      <dgm:prSet/>
      <dgm:spPr/>
      <dgm:t>
        <a:bodyPr/>
        <a:lstStyle/>
        <a:p>
          <a:endParaRPr lang="en-CA"/>
        </a:p>
      </dgm:t>
    </dgm:pt>
    <dgm:pt modelId="{9A592699-C534-4C49-B014-4D5E5F38AEAA}">
      <dgm:prSet custT="1"/>
      <dgm:spPr>
        <a:solidFill>
          <a:schemeClr val="accent5">
            <a:lumMod val="20000"/>
            <a:lumOff val="80000"/>
          </a:schemeClr>
        </a:solidFill>
        <a:ln>
          <a:solidFill>
            <a:srgbClr val="7ECEFD"/>
          </a:solidFill>
        </a:ln>
      </dgm:spPr>
      <dgm:t>
        <a:bodyPr/>
        <a:lstStyle/>
        <a:p>
          <a:r>
            <a:rPr lang="en-CA" sz="1600" b="1" dirty="0">
              <a:solidFill>
                <a:schemeClr val="tx1"/>
              </a:solidFill>
            </a:rPr>
            <a:t>Failure to address bias and  discrimination</a:t>
          </a:r>
        </a:p>
      </dgm:t>
    </dgm:pt>
    <dgm:pt modelId="{18D5F4EF-06C0-42DD-8D7E-1E15F4B78B2D}" type="parTrans" cxnId="{1C8FA0AD-577C-437D-ADAF-A9FB6590ED05}">
      <dgm:prSet/>
      <dgm:spPr/>
      <dgm:t>
        <a:bodyPr/>
        <a:lstStyle/>
        <a:p>
          <a:endParaRPr lang="en-CA"/>
        </a:p>
      </dgm:t>
    </dgm:pt>
    <dgm:pt modelId="{1C030DB7-3542-46B3-B930-B9E8D2B0E768}" type="sibTrans" cxnId="{1C8FA0AD-577C-437D-ADAF-A9FB6590ED05}">
      <dgm:prSet/>
      <dgm:spPr/>
      <dgm:t>
        <a:bodyPr/>
        <a:lstStyle/>
        <a:p>
          <a:endParaRPr lang="en-CA"/>
        </a:p>
      </dgm:t>
    </dgm:pt>
    <dgm:pt modelId="{9197E0B4-D1B4-4DA9-8B0D-2B669B205719}">
      <dgm:prSet/>
      <dgm:spPr>
        <a:solidFill>
          <a:schemeClr val="accent2">
            <a:lumMod val="20000"/>
            <a:lumOff val="80000"/>
          </a:schemeClr>
        </a:solidFill>
        <a:ln>
          <a:solidFill>
            <a:srgbClr val="FF9715"/>
          </a:solidFill>
        </a:ln>
      </dgm:spPr>
      <dgm:t>
        <a:bodyPr/>
        <a:lstStyle/>
        <a:p>
          <a:r>
            <a:rPr lang="en-CA" b="1" dirty="0">
              <a:solidFill>
                <a:schemeClr val="tx1"/>
              </a:solidFill>
            </a:rPr>
            <a:t>No pipeline problem</a:t>
          </a:r>
        </a:p>
      </dgm:t>
    </dgm:pt>
    <dgm:pt modelId="{E531B7BD-4029-4E10-A953-D1E51A0D0B8D}" type="parTrans" cxnId="{BFBDC083-E0D6-43B1-A4F2-EA7D7324CA37}">
      <dgm:prSet/>
      <dgm:spPr/>
      <dgm:t>
        <a:bodyPr/>
        <a:lstStyle/>
        <a:p>
          <a:endParaRPr lang="en-CA"/>
        </a:p>
      </dgm:t>
    </dgm:pt>
    <dgm:pt modelId="{B4C5BE05-82A2-4255-84EE-D2FBBB19F14E}" type="sibTrans" cxnId="{BFBDC083-E0D6-43B1-A4F2-EA7D7324CA37}">
      <dgm:prSet/>
      <dgm:spPr/>
      <dgm:t>
        <a:bodyPr/>
        <a:lstStyle/>
        <a:p>
          <a:endParaRPr lang="en-CA"/>
        </a:p>
      </dgm:t>
    </dgm:pt>
    <dgm:pt modelId="{49AA76E9-1F44-44AA-B780-6B20ACFF3A4D}">
      <dgm:prSet/>
      <dgm:spPr>
        <a:solidFill>
          <a:schemeClr val="accent2">
            <a:lumMod val="20000"/>
            <a:lumOff val="80000"/>
          </a:schemeClr>
        </a:solidFill>
        <a:ln>
          <a:solidFill>
            <a:srgbClr val="FF9715"/>
          </a:solidFill>
        </a:ln>
      </dgm:spPr>
      <dgm:t>
        <a:bodyPr/>
        <a:lstStyle/>
        <a:p>
          <a:r>
            <a:rPr lang="en-CA" b="1" dirty="0">
              <a:solidFill>
                <a:schemeClr val="tx1"/>
              </a:solidFill>
            </a:rPr>
            <a:t>No stigma (If more than 40%)</a:t>
          </a:r>
        </a:p>
      </dgm:t>
    </dgm:pt>
    <dgm:pt modelId="{FD21310A-1DEE-4EB8-8463-369B6E28ACED}" type="parTrans" cxnId="{1EBC4527-8F98-41D1-BA71-FD6ACBAD63C5}">
      <dgm:prSet/>
      <dgm:spPr/>
      <dgm:t>
        <a:bodyPr/>
        <a:lstStyle/>
        <a:p>
          <a:endParaRPr lang="en-CA"/>
        </a:p>
      </dgm:t>
    </dgm:pt>
    <dgm:pt modelId="{F3B5B54D-BCA8-4ABD-8BCD-03046659FF6A}" type="sibTrans" cxnId="{1EBC4527-8F98-41D1-BA71-FD6ACBAD63C5}">
      <dgm:prSet/>
      <dgm:spPr/>
      <dgm:t>
        <a:bodyPr/>
        <a:lstStyle/>
        <a:p>
          <a:endParaRPr lang="en-CA"/>
        </a:p>
      </dgm:t>
    </dgm:pt>
    <dgm:pt modelId="{CCB4285D-1A37-4594-89D1-47BC2CEF1039}">
      <dgm:prSet/>
      <dgm:spPr>
        <a:solidFill>
          <a:schemeClr val="accent2">
            <a:lumMod val="20000"/>
            <a:lumOff val="80000"/>
          </a:schemeClr>
        </a:solidFill>
        <a:ln>
          <a:solidFill>
            <a:srgbClr val="FF9715"/>
          </a:solidFill>
        </a:ln>
      </dgm:spPr>
      <dgm:t>
        <a:bodyPr/>
        <a:lstStyle/>
        <a:p>
          <a:r>
            <a:rPr lang="en-CA" b="1" dirty="0">
              <a:solidFill>
                <a:schemeClr val="tx1"/>
              </a:solidFill>
            </a:rPr>
            <a:t>substantial positive effects</a:t>
          </a:r>
        </a:p>
      </dgm:t>
    </dgm:pt>
    <dgm:pt modelId="{16013CC4-92CF-4F68-B687-98C0F37C9A90}" type="parTrans" cxnId="{0D5112B5-9800-43E7-802E-1641FD4CD7FF}">
      <dgm:prSet/>
      <dgm:spPr/>
      <dgm:t>
        <a:bodyPr/>
        <a:lstStyle/>
        <a:p>
          <a:endParaRPr lang="en-CA"/>
        </a:p>
      </dgm:t>
    </dgm:pt>
    <dgm:pt modelId="{1AA77F71-BB5C-48E1-8099-4DE51CE281CA}" type="sibTrans" cxnId="{0D5112B5-9800-43E7-802E-1641FD4CD7FF}">
      <dgm:prSet/>
      <dgm:spPr/>
      <dgm:t>
        <a:bodyPr/>
        <a:lstStyle/>
        <a:p>
          <a:endParaRPr lang="en-CA"/>
        </a:p>
      </dgm:t>
    </dgm:pt>
    <dgm:pt modelId="{F86C5D43-42FB-44C1-B090-6E8A02AC7557}">
      <dgm:prSet/>
      <dgm:spPr>
        <a:solidFill>
          <a:schemeClr val="accent2">
            <a:lumMod val="20000"/>
            <a:lumOff val="80000"/>
          </a:schemeClr>
        </a:solidFill>
        <a:ln>
          <a:solidFill>
            <a:srgbClr val="FF9715"/>
          </a:solidFill>
        </a:ln>
      </dgm:spPr>
      <dgm:t>
        <a:bodyPr/>
        <a:lstStyle/>
        <a:p>
          <a:r>
            <a:rPr lang="en-CA" b="1" dirty="0">
              <a:solidFill>
                <a:schemeClr val="tx1"/>
              </a:solidFill>
            </a:rPr>
            <a:t>Shock to the system</a:t>
          </a:r>
        </a:p>
      </dgm:t>
    </dgm:pt>
    <dgm:pt modelId="{CEAD2D57-1D03-4887-BE7C-4FE9CCBBA023}" type="parTrans" cxnId="{8795D86F-45C0-4F01-8ABB-357B69C8AB4B}">
      <dgm:prSet/>
      <dgm:spPr/>
      <dgm:t>
        <a:bodyPr/>
        <a:lstStyle/>
        <a:p>
          <a:endParaRPr lang="en-CA"/>
        </a:p>
      </dgm:t>
    </dgm:pt>
    <dgm:pt modelId="{21D252E2-DF88-499E-A1DA-ABC6267C1295}" type="sibTrans" cxnId="{8795D86F-45C0-4F01-8ABB-357B69C8AB4B}">
      <dgm:prSet/>
      <dgm:spPr/>
      <dgm:t>
        <a:bodyPr/>
        <a:lstStyle/>
        <a:p>
          <a:endParaRPr lang="en-CA"/>
        </a:p>
      </dgm:t>
    </dgm:pt>
    <dgm:pt modelId="{051F39FE-9329-4131-B8F0-EFE58DEC4905}" type="pres">
      <dgm:prSet presAssocID="{74AD7732-BE64-49D7-839C-80A168B99186}" presName="linearFlow" presStyleCnt="0">
        <dgm:presLayoutVars>
          <dgm:dir/>
          <dgm:animLvl val="lvl"/>
          <dgm:resizeHandles/>
        </dgm:presLayoutVars>
      </dgm:prSet>
      <dgm:spPr/>
      <dgm:t>
        <a:bodyPr/>
        <a:lstStyle/>
        <a:p>
          <a:endParaRPr lang="en-US"/>
        </a:p>
      </dgm:t>
    </dgm:pt>
    <dgm:pt modelId="{63111D11-0065-4A6D-80AA-AE859E78E3AC}" type="pres">
      <dgm:prSet presAssocID="{308D72AD-33EA-41D2-AF5D-686BD864F7EF}" presName="compositeNode" presStyleCnt="0">
        <dgm:presLayoutVars>
          <dgm:bulletEnabled val="1"/>
        </dgm:presLayoutVars>
      </dgm:prSet>
      <dgm:spPr/>
    </dgm:pt>
    <dgm:pt modelId="{09E98010-5651-49C0-9DAF-CBCB451FC987}" type="pres">
      <dgm:prSet presAssocID="{308D72AD-33EA-41D2-AF5D-686BD864F7EF}" presName="image" presStyleLbl="fgImgPlace1" presStyleIdx="0" presStyleCnt="2" custLinFactX="9837" custLinFactNeighborX="100000" custLinFactNeighborY="-2324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E4B6B99-B0D7-434B-8F31-89DBED34EFE8}" type="pres">
      <dgm:prSet presAssocID="{308D72AD-33EA-41D2-AF5D-686BD864F7EF}" presName="childNode" presStyleLbl="node1" presStyleIdx="0" presStyleCnt="2" custScaleX="101872" custScaleY="90006">
        <dgm:presLayoutVars>
          <dgm:bulletEnabled val="1"/>
        </dgm:presLayoutVars>
      </dgm:prSet>
      <dgm:spPr/>
      <dgm:t>
        <a:bodyPr/>
        <a:lstStyle/>
        <a:p>
          <a:endParaRPr lang="en-US"/>
        </a:p>
      </dgm:t>
    </dgm:pt>
    <dgm:pt modelId="{E0C85482-7E4A-4DCB-B9BE-4393597CF4ED}" type="pres">
      <dgm:prSet presAssocID="{308D72AD-33EA-41D2-AF5D-686BD864F7EF}" presName="parentNode" presStyleLbl="revTx" presStyleIdx="0" presStyleCnt="2">
        <dgm:presLayoutVars>
          <dgm:chMax val="0"/>
          <dgm:bulletEnabled val="1"/>
        </dgm:presLayoutVars>
      </dgm:prSet>
      <dgm:spPr/>
      <dgm:t>
        <a:bodyPr/>
        <a:lstStyle/>
        <a:p>
          <a:endParaRPr lang="en-US"/>
        </a:p>
      </dgm:t>
    </dgm:pt>
    <dgm:pt modelId="{90D2B89E-7DF4-425A-9FFD-9334BED91E5A}" type="pres">
      <dgm:prSet presAssocID="{C4F1976F-C550-4FD9-A277-E27F23B7CC8E}" presName="sibTrans" presStyleCnt="0"/>
      <dgm:spPr/>
    </dgm:pt>
    <dgm:pt modelId="{B82FF09C-8CA3-45C5-905F-C8FB96880907}" type="pres">
      <dgm:prSet presAssocID="{D735FD38-1C84-486F-852C-B741A8D8F759}" presName="compositeNode" presStyleCnt="0">
        <dgm:presLayoutVars>
          <dgm:bulletEnabled val="1"/>
        </dgm:presLayoutVars>
      </dgm:prSet>
      <dgm:spPr/>
    </dgm:pt>
    <dgm:pt modelId="{36942590-6BE9-4802-9401-54361D77FE24}" type="pres">
      <dgm:prSet presAssocID="{D735FD38-1C84-486F-852C-B741A8D8F759}" presName="image" presStyleLbl="fgImgPlace1" presStyleIdx="1" presStyleCnt="2" custLinFactX="20316" custLinFactNeighborX="100000" custLinFactNeighborY="-24519"/>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FCD014FE-DD96-469E-962C-598BA9C2EDB1}" type="pres">
      <dgm:prSet presAssocID="{D735FD38-1C84-486F-852C-B741A8D8F759}" presName="childNode" presStyleLbl="node1" presStyleIdx="1" presStyleCnt="2" custScaleY="89437" custLinFactNeighborY="410">
        <dgm:presLayoutVars>
          <dgm:bulletEnabled val="1"/>
        </dgm:presLayoutVars>
      </dgm:prSet>
      <dgm:spPr/>
      <dgm:t>
        <a:bodyPr/>
        <a:lstStyle/>
        <a:p>
          <a:endParaRPr lang="en-US"/>
        </a:p>
      </dgm:t>
    </dgm:pt>
    <dgm:pt modelId="{25930395-7C27-4B21-AD8A-A930A1972826}" type="pres">
      <dgm:prSet presAssocID="{D735FD38-1C84-486F-852C-B741A8D8F759}" presName="parentNode" presStyleLbl="revTx" presStyleIdx="1" presStyleCnt="2">
        <dgm:presLayoutVars>
          <dgm:chMax val="0"/>
          <dgm:bulletEnabled val="1"/>
        </dgm:presLayoutVars>
      </dgm:prSet>
      <dgm:spPr/>
      <dgm:t>
        <a:bodyPr/>
        <a:lstStyle/>
        <a:p>
          <a:endParaRPr lang="en-US"/>
        </a:p>
      </dgm:t>
    </dgm:pt>
  </dgm:ptLst>
  <dgm:cxnLst>
    <dgm:cxn modelId="{52314883-EFB9-4FFD-B53C-DFBF02F1BB85}" srcId="{74AD7732-BE64-49D7-839C-80A168B99186}" destId="{308D72AD-33EA-41D2-AF5D-686BD864F7EF}" srcOrd="0" destOrd="0" parTransId="{425F57E3-B415-4F55-AE05-5F2CCB313E7B}" sibTransId="{C4F1976F-C550-4FD9-A277-E27F23B7CC8E}"/>
    <dgm:cxn modelId="{5B4F9414-9BEA-4448-8B4E-5A93E50F1EA1}" type="presOf" srcId="{D735FD38-1C84-486F-852C-B741A8D8F759}" destId="{25930395-7C27-4B21-AD8A-A930A1972826}" srcOrd="0" destOrd="0" presId="urn:microsoft.com/office/officeart/2005/8/layout/hList2"/>
    <dgm:cxn modelId="{FD4149E9-FD76-8644-B152-FE709F42FA42}" type="presOf" srcId="{1759C9EE-A03B-4277-9312-E1BC4A7FC80F}" destId="{5E4B6B99-B0D7-434B-8F31-89DBED34EFE8}" srcOrd="0" destOrd="3" presId="urn:microsoft.com/office/officeart/2005/8/layout/hList2"/>
    <dgm:cxn modelId="{BADA4749-ABF7-2749-90FA-C5F590412947}" type="presOf" srcId="{AED9D26D-890F-4EBD-B303-9AE68DE31537}" destId="{FCD014FE-DD96-469E-962C-598BA9C2EDB1}" srcOrd="0" destOrd="0" presId="urn:microsoft.com/office/officeart/2005/8/layout/hList2"/>
    <dgm:cxn modelId="{109F4D27-1A5F-424B-A99C-7EA54B3CC826}" type="presOf" srcId="{F86C5D43-42FB-44C1-B090-6E8A02AC7557}" destId="{FCD014FE-DD96-469E-962C-598BA9C2EDB1}" srcOrd="0" destOrd="4" presId="urn:microsoft.com/office/officeart/2005/8/layout/hList2"/>
    <dgm:cxn modelId="{BFBDC083-E0D6-43B1-A4F2-EA7D7324CA37}" srcId="{D735FD38-1C84-486F-852C-B741A8D8F759}" destId="{9197E0B4-D1B4-4DA9-8B0D-2B669B205719}" srcOrd="1" destOrd="0" parTransId="{E531B7BD-4029-4E10-A953-D1E51A0D0B8D}" sibTransId="{B4C5BE05-82A2-4255-84EE-D2FBBB19F14E}"/>
    <dgm:cxn modelId="{09642334-8476-4B24-B1BA-53ED5E4E4F6D}" srcId="{74AD7732-BE64-49D7-839C-80A168B99186}" destId="{D735FD38-1C84-486F-852C-B741A8D8F759}" srcOrd="1" destOrd="0" parTransId="{6802255A-0B53-4ADE-9877-96147877F6D4}" sibTransId="{F4585BFA-80E9-4855-971F-A5E65F18B0D5}"/>
    <dgm:cxn modelId="{F4F1D90D-B68D-014C-8CBD-C7A7C8795C49}" type="presOf" srcId="{CCB4285D-1A37-4594-89D1-47BC2CEF1039}" destId="{FCD014FE-DD96-469E-962C-598BA9C2EDB1}" srcOrd="0" destOrd="3" presId="urn:microsoft.com/office/officeart/2005/8/layout/hList2"/>
    <dgm:cxn modelId="{8795D86F-45C0-4F01-8ABB-357B69C8AB4B}" srcId="{D735FD38-1C84-486F-852C-B741A8D8F759}" destId="{F86C5D43-42FB-44C1-B090-6E8A02AC7557}" srcOrd="4" destOrd="0" parTransId="{CEAD2D57-1D03-4887-BE7C-4FE9CCBBA023}" sibTransId="{21D252E2-DF88-499E-A1DA-ABC6267C1295}"/>
    <dgm:cxn modelId="{AFA65A44-4E39-4F4F-B9D9-F1CD56FC918A}" type="presOf" srcId="{78CB3865-2DD2-4438-AE50-C399EC0B68F2}" destId="{5E4B6B99-B0D7-434B-8F31-89DBED34EFE8}" srcOrd="0" destOrd="1" presId="urn:microsoft.com/office/officeart/2005/8/layout/hList2"/>
    <dgm:cxn modelId="{FBE83903-9117-4A9B-B80A-3FBA2CA573F0}" srcId="{308D72AD-33EA-41D2-AF5D-686BD864F7EF}" destId="{1759C9EE-A03B-4277-9312-E1BC4A7FC80F}" srcOrd="3" destOrd="0" parTransId="{EA20AB3A-14AB-4917-950E-7BE069A8D72E}" sibTransId="{3DDC8557-00DC-4887-A3B5-06C04D654DA8}"/>
    <dgm:cxn modelId="{A02E3766-5F3F-462D-BF14-68843EF0780D}" srcId="{308D72AD-33EA-41D2-AF5D-686BD864F7EF}" destId="{78CB3865-2DD2-4438-AE50-C399EC0B68F2}" srcOrd="1" destOrd="0" parTransId="{CAD3B22A-3400-4CBB-848D-ECFB3850EBB9}" sibTransId="{C039C299-CB85-47E3-BA80-51B561135261}"/>
    <dgm:cxn modelId="{B400770F-97E6-4053-84EF-DABDF2E81588}" srcId="{308D72AD-33EA-41D2-AF5D-686BD864F7EF}" destId="{C217C7C2-6905-4A20-9DE1-9B5492E6745B}" srcOrd="0" destOrd="0" parTransId="{6E8161F7-0B3E-4BB4-8438-4DD7BC526283}" sibTransId="{C8D8D67C-CCB5-4143-A731-AC6216FA75DE}"/>
    <dgm:cxn modelId="{CD6C2C96-3985-AD47-871E-50BBDB66F939}" type="presOf" srcId="{C217C7C2-6905-4A20-9DE1-9B5492E6745B}" destId="{5E4B6B99-B0D7-434B-8F31-89DBED34EFE8}" srcOrd="0" destOrd="0" presId="urn:microsoft.com/office/officeart/2005/8/layout/hList2"/>
    <dgm:cxn modelId="{0627BDC8-5BBB-470C-BE9C-7805EE581652}" srcId="{308D72AD-33EA-41D2-AF5D-686BD864F7EF}" destId="{56507938-C7A4-4601-869A-FDB058E6B91D}" srcOrd="2" destOrd="0" parTransId="{EF3E1351-28E0-4393-8C07-BF6F4E1BB3FE}" sibTransId="{B346842F-EF71-4E40-8937-7B9B91AC1F94}"/>
    <dgm:cxn modelId="{15DFFBE2-0587-524A-BE81-744C13A0BCB1}" type="presOf" srcId="{9197E0B4-D1B4-4DA9-8B0D-2B669B205719}" destId="{FCD014FE-DD96-469E-962C-598BA9C2EDB1}" srcOrd="0" destOrd="1" presId="urn:microsoft.com/office/officeart/2005/8/layout/hList2"/>
    <dgm:cxn modelId="{0D5112B5-9800-43E7-802E-1641FD4CD7FF}" srcId="{D735FD38-1C84-486F-852C-B741A8D8F759}" destId="{CCB4285D-1A37-4594-89D1-47BC2CEF1039}" srcOrd="3" destOrd="0" parTransId="{16013CC4-92CF-4F68-B687-98C0F37C9A90}" sibTransId="{1AA77F71-BB5C-48E1-8099-4DE51CE281CA}"/>
    <dgm:cxn modelId="{1EBC4527-8F98-41D1-BA71-FD6ACBAD63C5}" srcId="{D735FD38-1C84-486F-852C-B741A8D8F759}" destId="{49AA76E9-1F44-44AA-B780-6B20ACFF3A4D}" srcOrd="2" destOrd="0" parTransId="{FD21310A-1DEE-4EB8-8463-369B6E28ACED}" sibTransId="{F3B5B54D-BCA8-4ABD-8BCD-03046659FF6A}"/>
    <dgm:cxn modelId="{1C8FA0AD-577C-437D-ADAF-A9FB6590ED05}" srcId="{308D72AD-33EA-41D2-AF5D-686BD864F7EF}" destId="{9A592699-C534-4C49-B014-4D5E5F38AEAA}" srcOrd="4" destOrd="0" parTransId="{18D5F4EF-06C0-42DD-8D7E-1E15F4B78B2D}" sibTransId="{1C030DB7-3542-46B3-B930-B9E8D2B0E768}"/>
    <dgm:cxn modelId="{37F3E62B-E8FC-FF4B-8CCE-689074DBDBF1}" type="presOf" srcId="{49AA76E9-1F44-44AA-B780-6B20ACFF3A4D}" destId="{FCD014FE-DD96-469E-962C-598BA9C2EDB1}" srcOrd="0" destOrd="2" presId="urn:microsoft.com/office/officeart/2005/8/layout/hList2"/>
    <dgm:cxn modelId="{B4C95A73-6A09-2A48-BBB8-831F596C9E39}" type="presOf" srcId="{74AD7732-BE64-49D7-839C-80A168B99186}" destId="{051F39FE-9329-4131-B8F0-EFE58DEC4905}" srcOrd="0" destOrd="0" presId="urn:microsoft.com/office/officeart/2005/8/layout/hList2"/>
    <dgm:cxn modelId="{9528CB61-CED9-4CD7-8940-025A2423F3BD}" srcId="{D735FD38-1C84-486F-852C-B741A8D8F759}" destId="{AED9D26D-890F-4EBD-B303-9AE68DE31537}" srcOrd="0" destOrd="0" parTransId="{30D49752-4B31-4D5D-98C3-62B36B1208D1}" sibTransId="{46BEA190-9E56-4503-BFFF-02D50605B8A7}"/>
    <dgm:cxn modelId="{2932CD11-29B1-D74C-B342-1ADEB0B19648}" type="presOf" srcId="{56507938-C7A4-4601-869A-FDB058E6B91D}" destId="{5E4B6B99-B0D7-434B-8F31-89DBED34EFE8}" srcOrd="0" destOrd="2" presId="urn:microsoft.com/office/officeart/2005/8/layout/hList2"/>
    <dgm:cxn modelId="{7BD3EADA-AEF0-8849-BAF4-78115EA6EECF}" type="presOf" srcId="{9A592699-C534-4C49-B014-4D5E5F38AEAA}" destId="{5E4B6B99-B0D7-434B-8F31-89DBED34EFE8}" srcOrd="0" destOrd="4" presId="urn:microsoft.com/office/officeart/2005/8/layout/hList2"/>
    <dgm:cxn modelId="{5CB4F1C3-F691-444B-B7C1-D5A7550CDB4B}" type="presOf" srcId="{308D72AD-33EA-41D2-AF5D-686BD864F7EF}" destId="{E0C85482-7E4A-4DCB-B9BE-4393597CF4ED}" srcOrd="0" destOrd="0" presId="urn:microsoft.com/office/officeart/2005/8/layout/hList2"/>
    <dgm:cxn modelId="{0D5C5261-9DBE-FE4E-B6C5-8FC2420C4D2B}" type="presParOf" srcId="{051F39FE-9329-4131-B8F0-EFE58DEC4905}" destId="{63111D11-0065-4A6D-80AA-AE859E78E3AC}" srcOrd="0" destOrd="0" presId="urn:microsoft.com/office/officeart/2005/8/layout/hList2"/>
    <dgm:cxn modelId="{43D537B6-64EC-C144-A15E-7908A2BFBDE6}" type="presParOf" srcId="{63111D11-0065-4A6D-80AA-AE859E78E3AC}" destId="{09E98010-5651-49C0-9DAF-CBCB451FC987}" srcOrd="0" destOrd="0" presId="urn:microsoft.com/office/officeart/2005/8/layout/hList2"/>
    <dgm:cxn modelId="{8DC7D72F-52BF-EE48-B0CD-E50E0295C024}" type="presParOf" srcId="{63111D11-0065-4A6D-80AA-AE859E78E3AC}" destId="{5E4B6B99-B0D7-434B-8F31-89DBED34EFE8}" srcOrd="1" destOrd="0" presId="urn:microsoft.com/office/officeart/2005/8/layout/hList2"/>
    <dgm:cxn modelId="{A71189AB-4E2B-074B-9993-A8384410FE32}" type="presParOf" srcId="{63111D11-0065-4A6D-80AA-AE859E78E3AC}" destId="{E0C85482-7E4A-4DCB-B9BE-4393597CF4ED}" srcOrd="2" destOrd="0" presId="urn:microsoft.com/office/officeart/2005/8/layout/hList2"/>
    <dgm:cxn modelId="{46AA589D-B0F8-0E4D-9442-4795E0EA3929}" type="presParOf" srcId="{051F39FE-9329-4131-B8F0-EFE58DEC4905}" destId="{90D2B89E-7DF4-425A-9FFD-9334BED91E5A}" srcOrd="1" destOrd="0" presId="urn:microsoft.com/office/officeart/2005/8/layout/hList2"/>
    <dgm:cxn modelId="{D3B9A3E1-8E0D-804C-8137-4CAF23FACFBE}" type="presParOf" srcId="{051F39FE-9329-4131-B8F0-EFE58DEC4905}" destId="{B82FF09C-8CA3-45C5-905F-C8FB96880907}" srcOrd="2" destOrd="0" presId="urn:microsoft.com/office/officeart/2005/8/layout/hList2"/>
    <dgm:cxn modelId="{B2EA524E-7F71-914F-9C9F-A59DABE33BD4}" type="presParOf" srcId="{B82FF09C-8CA3-45C5-905F-C8FB96880907}" destId="{36942590-6BE9-4802-9401-54361D77FE24}" srcOrd="0" destOrd="0" presId="urn:microsoft.com/office/officeart/2005/8/layout/hList2"/>
    <dgm:cxn modelId="{49FF175E-CD00-1444-921B-188BCC9ADA02}" type="presParOf" srcId="{B82FF09C-8CA3-45C5-905F-C8FB96880907}" destId="{FCD014FE-DD96-469E-962C-598BA9C2EDB1}" srcOrd="1" destOrd="0" presId="urn:microsoft.com/office/officeart/2005/8/layout/hList2"/>
    <dgm:cxn modelId="{8249AE92-1332-D248-A495-E2384ACA1E1A}" type="presParOf" srcId="{B82FF09C-8CA3-45C5-905F-C8FB96880907}" destId="{25930395-7C27-4B21-AD8A-A930A1972826}" srcOrd="2" destOrd="0" presId="urn:microsoft.com/office/officeart/2005/8/layout/h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250FD-87FC-46B0-845F-851E4670D4D1}">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rgbClr val="069DA6"/>
          </a:solidFill>
          <a:prstDash val="solid"/>
        </a:ln>
        <a:effectLst/>
      </dsp:spPr>
      <dsp:style>
        <a:lnRef idx="2">
          <a:scrgbClr r="0" g="0" b="0"/>
        </a:lnRef>
        <a:fillRef idx="0">
          <a:scrgbClr r="0" g="0" b="0"/>
        </a:fillRef>
        <a:effectRef idx="0">
          <a:scrgbClr r="0" g="0" b="0"/>
        </a:effectRef>
        <a:fontRef idx="minor"/>
      </dsp:style>
    </dsp:sp>
    <dsp:sp modelId="{C03BC828-907A-49B2-BDFB-ADC638F66B23}">
      <dsp:nvSpPr>
        <dsp:cNvPr id="0" name=""/>
        <dsp:cNvSpPr/>
      </dsp:nvSpPr>
      <dsp:spPr>
        <a:xfrm>
          <a:off x="460128" y="312440"/>
          <a:ext cx="5580684" cy="625205"/>
        </a:xfrm>
        <a:prstGeom prst="rect">
          <a:avLst/>
        </a:prstGeom>
        <a:solidFill>
          <a:srgbClr val="7ECEFD"/>
        </a:solidFill>
        <a:ln w="25400" cap="flat" cmpd="sng" algn="ctr">
          <a:solidFill>
            <a:srgbClr val="7ECEF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6360" rIns="86360" bIns="86360" numCol="1" spcCol="1270" anchor="ctr" anchorCtr="0">
          <a:noAutofit/>
        </a:bodyPr>
        <a:lstStyle/>
        <a:p>
          <a:pPr lvl="0" algn="l" defTabSz="1511300">
            <a:lnSpc>
              <a:spcPct val="90000"/>
            </a:lnSpc>
            <a:spcBef>
              <a:spcPct val="0"/>
            </a:spcBef>
            <a:spcAft>
              <a:spcPct val="35000"/>
            </a:spcAft>
          </a:pPr>
          <a:r>
            <a:rPr lang="en-CA" sz="3400" kern="1200" dirty="0"/>
            <a:t>Cultural Change</a:t>
          </a:r>
        </a:p>
      </dsp:txBody>
      <dsp:txXfrm>
        <a:off x="460128" y="312440"/>
        <a:ext cx="5580684" cy="625205"/>
      </dsp:txXfrm>
    </dsp:sp>
    <dsp:sp modelId="{0BFB212F-A944-4A53-BE9F-9550B3CF12D2}">
      <dsp:nvSpPr>
        <dsp:cNvPr id="0" name=""/>
        <dsp:cNvSpPr/>
      </dsp:nvSpPr>
      <dsp:spPr>
        <a:xfrm>
          <a:off x="69375" y="234289"/>
          <a:ext cx="781507" cy="781507"/>
        </a:xfrm>
        <a:prstGeom prst="ellipse">
          <a:avLst/>
        </a:prstGeom>
        <a:solidFill>
          <a:schemeClr val="lt1">
            <a:hueOff val="0"/>
            <a:satOff val="0"/>
            <a:lumOff val="0"/>
            <a:alphaOff val="0"/>
          </a:schemeClr>
        </a:solidFill>
        <a:ln w="25400" cap="flat" cmpd="sng" algn="ctr">
          <a:solidFill>
            <a:srgbClr val="7ECEFD"/>
          </a:solidFill>
          <a:prstDash val="solid"/>
        </a:ln>
        <a:effectLst/>
      </dsp:spPr>
      <dsp:style>
        <a:lnRef idx="2">
          <a:scrgbClr r="0" g="0" b="0"/>
        </a:lnRef>
        <a:fillRef idx="1">
          <a:scrgbClr r="0" g="0" b="0"/>
        </a:fillRef>
        <a:effectRef idx="0">
          <a:scrgbClr r="0" g="0" b="0"/>
        </a:effectRef>
        <a:fontRef idx="minor"/>
      </dsp:style>
    </dsp:sp>
    <dsp:sp modelId="{75067682-579A-44EB-AFF9-5010A204D943}">
      <dsp:nvSpPr>
        <dsp:cNvPr id="0" name=""/>
        <dsp:cNvSpPr/>
      </dsp:nvSpPr>
      <dsp:spPr>
        <a:xfrm>
          <a:off x="818573" y="1250411"/>
          <a:ext cx="5222240" cy="625205"/>
        </a:xfrm>
        <a:prstGeom prst="rect">
          <a:avLst/>
        </a:prstGeom>
        <a:solidFill>
          <a:srgbClr val="2185C5"/>
        </a:solidFill>
        <a:ln w="25400" cap="flat" cmpd="sng" algn="ctr">
          <a:solidFill>
            <a:srgbClr val="2185C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6360" rIns="86360" bIns="86360" numCol="1" spcCol="1270" anchor="ctr" anchorCtr="0">
          <a:noAutofit/>
        </a:bodyPr>
        <a:lstStyle/>
        <a:p>
          <a:pPr lvl="0" algn="l" defTabSz="1511300">
            <a:lnSpc>
              <a:spcPct val="90000"/>
            </a:lnSpc>
            <a:spcBef>
              <a:spcPct val="0"/>
            </a:spcBef>
            <a:spcAft>
              <a:spcPct val="35000"/>
            </a:spcAft>
          </a:pPr>
          <a:r>
            <a:rPr lang="en-CA" sz="3400" kern="1200" dirty="0"/>
            <a:t>Work Flexibility</a:t>
          </a:r>
        </a:p>
      </dsp:txBody>
      <dsp:txXfrm>
        <a:off x="818573" y="1250411"/>
        <a:ext cx="5222240" cy="625205"/>
      </dsp:txXfrm>
    </dsp:sp>
    <dsp:sp modelId="{9EEA0BD5-7CFD-44FF-86D5-2E278559B3E4}">
      <dsp:nvSpPr>
        <dsp:cNvPr id="0" name=""/>
        <dsp:cNvSpPr/>
      </dsp:nvSpPr>
      <dsp:spPr>
        <a:xfrm>
          <a:off x="427819" y="1172260"/>
          <a:ext cx="781507" cy="781507"/>
        </a:xfrm>
        <a:prstGeom prst="ellipse">
          <a:avLst/>
        </a:prstGeom>
        <a:solidFill>
          <a:schemeClr val="lt1">
            <a:hueOff val="0"/>
            <a:satOff val="0"/>
            <a:lumOff val="0"/>
            <a:alphaOff val="0"/>
          </a:schemeClr>
        </a:solidFill>
        <a:ln w="25400" cap="flat" cmpd="sng" algn="ctr">
          <a:solidFill>
            <a:srgbClr val="2185C5"/>
          </a:solidFill>
          <a:prstDash val="solid"/>
        </a:ln>
        <a:effectLst/>
      </dsp:spPr>
      <dsp:style>
        <a:lnRef idx="2">
          <a:scrgbClr r="0" g="0" b="0"/>
        </a:lnRef>
        <a:fillRef idx="1">
          <a:scrgbClr r="0" g="0" b="0"/>
        </a:fillRef>
        <a:effectRef idx="0">
          <a:scrgbClr r="0" g="0" b="0"/>
        </a:effectRef>
        <a:fontRef idx="minor"/>
      </dsp:style>
    </dsp:sp>
    <dsp:sp modelId="{F60DD024-62D5-4CC3-B096-E99EF6F04E42}">
      <dsp:nvSpPr>
        <dsp:cNvPr id="0" name=""/>
        <dsp:cNvSpPr/>
      </dsp:nvSpPr>
      <dsp:spPr>
        <a:xfrm>
          <a:off x="818573" y="2188382"/>
          <a:ext cx="5222240" cy="625205"/>
        </a:xfrm>
        <a:prstGeom prst="rect">
          <a:avLst/>
        </a:prstGeom>
        <a:solidFill>
          <a:srgbClr val="FF9715"/>
        </a:solidFill>
        <a:ln w="25400" cap="flat" cmpd="sng" algn="ctr">
          <a:solidFill>
            <a:srgbClr val="FF971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6360" rIns="86360" bIns="86360" numCol="1" spcCol="1270" anchor="ctr" anchorCtr="0">
          <a:noAutofit/>
        </a:bodyPr>
        <a:lstStyle/>
        <a:p>
          <a:pPr lvl="0" algn="l" defTabSz="1511300">
            <a:lnSpc>
              <a:spcPct val="90000"/>
            </a:lnSpc>
            <a:spcBef>
              <a:spcPct val="0"/>
            </a:spcBef>
            <a:spcAft>
              <a:spcPct val="35000"/>
            </a:spcAft>
          </a:pPr>
          <a:r>
            <a:rPr lang="en-CA" sz="3400" kern="1200" dirty="0"/>
            <a:t>Talent Pipeline</a:t>
          </a:r>
        </a:p>
      </dsp:txBody>
      <dsp:txXfrm>
        <a:off x="818573" y="2188382"/>
        <a:ext cx="5222240" cy="625205"/>
      </dsp:txXfrm>
    </dsp:sp>
    <dsp:sp modelId="{EF7920A1-BB8C-4CDE-AABC-FE12B62C049E}">
      <dsp:nvSpPr>
        <dsp:cNvPr id="0" name=""/>
        <dsp:cNvSpPr/>
      </dsp:nvSpPr>
      <dsp:spPr>
        <a:xfrm>
          <a:off x="427819" y="2110232"/>
          <a:ext cx="781507" cy="781507"/>
        </a:xfrm>
        <a:prstGeom prst="ellipse">
          <a:avLst/>
        </a:prstGeom>
        <a:solidFill>
          <a:schemeClr val="lt1">
            <a:hueOff val="0"/>
            <a:satOff val="0"/>
            <a:lumOff val="0"/>
            <a:alphaOff val="0"/>
          </a:schemeClr>
        </a:solidFill>
        <a:ln w="25400" cap="flat" cmpd="sng" algn="ctr">
          <a:solidFill>
            <a:srgbClr val="FF9715"/>
          </a:solidFill>
          <a:prstDash val="solid"/>
        </a:ln>
        <a:effectLst/>
      </dsp:spPr>
      <dsp:style>
        <a:lnRef idx="2">
          <a:scrgbClr r="0" g="0" b="0"/>
        </a:lnRef>
        <a:fillRef idx="1">
          <a:scrgbClr r="0" g="0" b="0"/>
        </a:fillRef>
        <a:effectRef idx="0">
          <a:scrgbClr r="0" g="0" b="0"/>
        </a:effectRef>
        <a:fontRef idx="minor"/>
      </dsp:style>
    </dsp:sp>
    <dsp:sp modelId="{C3823943-2AC3-4FBA-8C4D-D2A956A2B9CE}">
      <dsp:nvSpPr>
        <dsp:cNvPr id="0" name=""/>
        <dsp:cNvSpPr/>
      </dsp:nvSpPr>
      <dsp:spPr>
        <a:xfrm>
          <a:off x="460128" y="3126353"/>
          <a:ext cx="5580684" cy="625205"/>
        </a:xfrm>
        <a:prstGeom prst="rect">
          <a:avLst/>
        </a:prstGeom>
        <a:solidFill>
          <a:srgbClr val="F20253"/>
        </a:solidFill>
        <a:ln w="25400" cap="flat" cmpd="sng" algn="ctr">
          <a:solidFill>
            <a:srgbClr val="F2025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6360" rIns="86360" bIns="86360" numCol="1" spcCol="1270" anchor="ctr" anchorCtr="0">
          <a:noAutofit/>
        </a:bodyPr>
        <a:lstStyle/>
        <a:p>
          <a:pPr lvl="0" algn="l" defTabSz="1511300">
            <a:lnSpc>
              <a:spcPct val="90000"/>
            </a:lnSpc>
            <a:spcBef>
              <a:spcPct val="0"/>
            </a:spcBef>
            <a:spcAft>
              <a:spcPct val="35000"/>
            </a:spcAft>
          </a:pPr>
          <a:r>
            <a:rPr lang="en-CA" sz="3400" kern="1200" dirty="0"/>
            <a:t>Progression Gap</a:t>
          </a:r>
        </a:p>
      </dsp:txBody>
      <dsp:txXfrm>
        <a:off x="460128" y="3126353"/>
        <a:ext cx="5580684" cy="625205"/>
      </dsp:txXfrm>
    </dsp:sp>
    <dsp:sp modelId="{037AF80B-A3F3-491B-87EA-108AD4DC3BC8}">
      <dsp:nvSpPr>
        <dsp:cNvPr id="0" name=""/>
        <dsp:cNvSpPr/>
      </dsp:nvSpPr>
      <dsp:spPr>
        <a:xfrm>
          <a:off x="69375" y="3048203"/>
          <a:ext cx="781507" cy="781507"/>
        </a:xfrm>
        <a:prstGeom prst="ellipse">
          <a:avLst/>
        </a:prstGeom>
        <a:solidFill>
          <a:schemeClr val="lt1">
            <a:hueOff val="0"/>
            <a:satOff val="0"/>
            <a:lumOff val="0"/>
            <a:alphaOff val="0"/>
          </a:schemeClr>
        </a:solidFill>
        <a:ln w="25400" cap="flat" cmpd="sng" algn="ctr">
          <a:solidFill>
            <a:srgbClr val="F20253"/>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20722-87B1-4AB8-BDA4-472F2B9B4AB6}">
      <dsp:nvSpPr>
        <dsp:cNvPr id="0" name=""/>
        <dsp:cNvSpPr/>
      </dsp:nvSpPr>
      <dsp:spPr>
        <a:xfrm>
          <a:off x="448197" y="649254"/>
          <a:ext cx="1792563" cy="1566926"/>
        </a:xfrm>
        <a:prstGeom prst="rightArrow">
          <a:avLst>
            <a:gd name="adj1" fmla="val 70000"/>
            <a:gd name="adj2" fmla="val 50000"/>
          </a:avLst>
        </a:prstGeom>
        <a:solidFill>
          <a:srgbClr val="F20253">
            <a:alpha val="40000"/>
          </a:srgbClr>
        </a:solidFill>
        <a:ln w="25400" cap="flat" cmpd="sng" algn="ctr">
          <a:solidFill>
            <a:srgbClr val="FF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CA" sz="1400" kern="1200" dirty="0"/>
            <a:t>Mentoring</a:t>
          </a:r>
        </a:p>
      </dsp:txBody>
      <dsp:txXfrm>
        <a:off x="896337" y="884293"/>
        <a:ext cx="873874" cy="1096848"/>
      </dsp:txXfrm>
    </dsp:sp>
    <dsp:sp modelId="{41D610E9-164D-4050-A886-D4EB5E8352C0}">
      <dsp:nvSpPr>
        <dsp:cNvPr id="0" name=""/>
        <dsp:cNvSpPr/>
      </dsp:nvSpPr>
      <dsp:spPr>
        <a:xfrm>
          <a:off x="56" y="984576"/>
          <a:ext cx="896281" cy="896281"/>
        </a:xfrm>
        <a:prstGeom prst="ellipse">
          <a:avLst/>
        </a:prstGeom>
        <a:solidFill>
          <a:srgbClr val="F202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CA" sz="2300" kern="1200" dirty="0"/>
            <a:t>83%</a:t>
          </a:r>
        </a:p>
      </dsp:txBody>
      <dsp:txXfrm>
        <a:off x="131313" y="1115833"/>
        <a:ext cx="633767" cy="633767"/>
      </dsp:txXfrm>
    </dsp:sp>
    <dsp:sp modelId="{4E2ECC27-2007-4F8E-99C9-E0273BD079FA}">
      <dsp:nvSpPr>
        <dsp:cNvPr id="0" name=""/>
        <dsp:cNvSpPr/>
      </dsp:nvSpPr>
      <dsp:spPr>
        <a:xfrm>
          <a:off x="2800937" y="1065892"/>
          <a:ext cx="1792563" cy="733650"/>
        </a:xfrm>
        <a:prstGeom prst="rect">
          <a:avLst/>
        </a:prstGeom>
        <a:solidFill>
          <a:srgbClr val="F20253">
            <a:alpha val="40000"/>
          </a:srgbClr>
        </a:solidFill>
        <a:ln w="25400" cap="flat" cmpd="sng" algn="ctr">
          <a:solidFill>
            <a:srgbClr val="FF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CA" sz="1400" kern="1200" dirty="0"/>
            <a:t>Promotion</a:t>
          </a:r>
        </a:p>
      </dsp:txBody>
      <dsp:txXfrm>
        <a:off x="3249078" y="1175940"/>
        <a:ext cx="1087645" cy="513555"/>
      </dsp:txXfrm>
    </dsp:sp>
    <dsp:sp modelId="{0DF49DDE-32D1-4C7F-9B93-024E6733313D}">
      <dsp:nvSpPr>
        <dsp:cNvPr id="0" name=""/>
        <dsp:cNvSpPr/>
      </dsp:nvSpPr>
      <dsp:spPr>
        <a:xfrm>
          <a:off x="2352796" y="984576"/>
          <a:ext cx="896281" cy="896281"/>
        </a:xfrm>
        <a:prstGeom prst="ellipse">
          <a:avLst/>
        </a:prstGeom>
        <a:solidFill>
          <a:srgbClr val="F20253"/>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CA" sz="2300" kern="1200" dirty="0"/>
            <a:t>65%</a:t>
          </a:r>
        </a:p>
      </dsp:txBody>
      <dsp:txXfrm>
        <a:off x="2484053" y="1115833"/>
        <a:ext cx="633767" cy="6337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20722-87B1-4AB8-BDA4-472F2B9B4AB6}">
      <dsp:nvSpPr>
        <dsp:cNvPr id="0" name=""/>
        <dsp:cNvSpPr/>
      </dsp:nvSpPr>
      <dsp:spPr>
        <a:xfrm>
          <a:off x="448197" y="649254"/>
          <a:ext cx="1792563" cy="1566926"/>
        </a:xfrm>
        <a:prstGeom prst="rightArrow">
          <a:avLst>
            <a:gd name="adj1" fmla="val 70000"/>
            <a:gd name="adj2" fmla="val 50000"/>
          </a:avLst>
        </a:prstGeom>
        <a:solidFill>
          <a:srgbClr val="2185C5">
            <a:alpha val="40000"/>
          </a:srgbClr>
        </a:solidFill>
        <a:ln w="25400" cap="flat" cmpd="sng" algn="ctr">
          <a:solidFill>
            <a:srgbClr val="2185C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CA" sz="1400" kern="1200" dirty="0"/>
            <a:t>Mentoring</a:t>
          </a:r>
        </a:p>
      </dsp:txBody>
      <dsp:txXfrm>
        <a:off x="896337" y="884293"/>
        <a:ext cx="873874" cy="1096848"/>
      </dsp:txXfrm>
    </dsp:sp>
    <dsp:sp modelId="{41D610E9-164D-4050-A886-D4EB5E8352C0}">
      <dsp:nvSpPr>
        <dsp:cNvPr id="0" name=""/>
        <dsp:cNvSpPr/>
      </dsp:nvSpPr>
      <dsp:spPr>
        <a:xfrm>
          <a:off x="56" y="984576"/>
          <a:ext cx="896281" cy="896281"/>
        </a:xfrm>
        <a:prstGeom prst="ellipse">
          <a:avLst/>
        </a:prstGeom>
        <a:solidFill>
          <a:srgbClr val="2185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CA" sz="2300" kern="1200" dirty="0"/>
            <a:t>76%</a:t>
          </a:r>
        </a:p>
      </dsp:txBody>
      <dsp:txXfrm>
        <a:off x="131313" y="1115833"/>
        <a:ext cx="633767" cy="633767"/>
      </dsp:txXfrm>
    </dsp:sp>
    <dsp:sp modelId="{4E2ECC27-2007-4F8E-99C9-E0273BD079FA}">
      <dsp:nvSpPr>
        <dsp:cNvPr id="0" name=""/>
        <dsp:cNvSpPr/>
      </dsp:nvSpPr>
      <dsp:spPr>
        <a:xfrm>
          <a:off x="2800937" y="1065892"/>
          <a:ext cx="1792563" cy="733650"/>
        </a:xfrm>
        <a:prstGeom prst="rect">
          <a:avLst/>
        </a:prstGeom>
        <a:solidFill>
          <a:srgbClr val="2185C5">
            <a:alpha val="40000"/>
          </a:srgbClr>
        </a:solidFill>
        <a:ln w="25400" cap="flat" cmpd="sng" algn="ctr">
          <a:solidFill>
            <a:srgbClr val="2185C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CA" sz="1400" kern="1200" dirty="0"/>
            <a:t>Promotion</a:t>
          </a:r>
        </a:p>
      </dsp:txBody>
      <dsp:txXfrm>
        <a:off x="3249078" y="1175940"/>
        <a:ext cx="1087645" cy="513555"/>
      </dsp:txXfrm>
    </dsp:sp>
    <dsp:sp modelId="{0DF49DDE-32D1-4C7F-9B93-024E6733313D}">
      <dsp:nvSpPr>
        <dsp:cNvPr id="0" name=""/>
        <dsp:cNvSpPr/>
      </dsp:nvSpPr>
      <dsp:spPr>
        <a:xfrm>
          <a:off x="2352796" y="984576"/>
          <a:ext cx="896281" cy="896281"/>
        </a:xfrm>
        <a:prstGeom prst="ellipse">
          <a:avLst/>
        </a:prstGeom>
        <a:solidFill>
          <a:srgbClr val="2185C5"/>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CA" sz="2300" kern="1200" dirty="0"/>
            <a:t>72%</a:t>
          </a:r>
        </a:p>
      </dsp:txBody>
      <dsp:txXfrm>
        <a:off x="2484053" y="1115833"/>
        <a:ext cx="633767" cy="6337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85482-7E4A-4DCB-B9BE-4393597CF4ED}">
      <dsp:nvSpPr>
        <dsp:cNvPr id="0" name=""/>
        <dsp:cNvSpPr/>
      </dsp:nvSpPr>
      <dsp:spPr>
        <a:xfrm rot="16200000">
          <a:off x="-1690863" y="2581592"/>
          <a:ext cx="3913808" cy="454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0960" bIns="0" numCol="1" spcCol="1270" anchor="t" anchorCtr="0">
          <a:noAutofit/>
        </a:bodyPr>
        <a:lstStyle/>
        <a:p>
          <a:pPr lvl="0" algn="r" defTabSz="1511300">
            <a:lnSpc>
              <a:spcPct val="90000"/>
            </a:lnSpc>
            <a:spcBef>
              <a:spcPct val="0"/>
            </a:spcBef>
            <a:spcAft>
              <a:spcPct val="35000"/>
            </a:spcAft>
          </a:pPr>
          <a:endParaRPr lang="en-CA" sz="3400" kern="1200" dirty="0"/>
        </a:p>
      </dsp:txBody>
      <dsp:txXfrm>
        <a:off x="-1690863" y="2581592"/>
        <a:ext cx="3913808" cy="454631"/>
      </dsp:txXfrm>
    </dsp:sp>
    <dsp:sp modelId="{5E4B6B99-B0D7-434B-8F31-89DBED34EFE8}">
      <dsp:nvSpPr>
        <dsp:cNvPr id="0" name=""/>
        <dsp:cNvSpPr/>
      </dsp:nvSpPr>
      <dsp:spPr>
        <a:xfrm>
          <a:off x="472159" y="1047577"/>
          <a:ext cx="2306938" cy="3522662"/>
        </a:xfrm>
        <a:prstGeom prst="rect">
          <a:avLst/>
        </a:prstGeom>
        <a:solidFill>
          <a:schemeClr val="accent5">
            <a:lumMod val="20000"/>
            <a:lumOff val="80000"/>
          </a:schemeClr>
        </a:solidFill>
        <a:ln w="25400" cap="flat" cmpd="sng" algn="ctr">
          <a:solidFill>
            <a:srgbClr val="7ECEF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400960" rIns="113792" bIns="113792" numCol="1" spcCol="1270" anchor="t" anchorCtr="0">
          <a:noAutofit/>
        </a:bodyPr>
        <a:lstStyle/>
        <a:p>
          <a:pPr marL="171450" lvl="1" indent="-171450" algn="l" defTabSz="711200">
            <a:lnSpc>
              <a:spcPct val="90000"/>
            </a:lnSpc>
            <a:spcBef>
              <a:spcPct val="0"/>
            </a:spcBef>
            <a:spcAft>
              <a:spcPct val="15000"/>
            </a:spcAft>
            <a:buChar char="•"/>
          </a:pPr>
          <a:r>
            <a:rPr lang="en-CA" sz="1600" b="1" kern="1200" dirty="0">
              <a:solidFill>
                <a:schemeClr val="tx1"/>
              </a:solidFill>
            </a:rPr>
            <a:t>Perceived as unjust (by men)</a:t>
          </a:r>
        </a:p>
        <a:p>
          <a:pPr marL="171450" lvl="1" indent="-171450" algn="l" defTabSz="711200">
            <a:lnSpc>
              <a:spcPct val="90000"/>
            </a:lnSpc>
            <a:spcBef>
              <a:spcPct val="0"/>
            </a:spcBef>
            <a:spcAft>
              <a:spcPct val="15000"/>
            </a:spcAft>
            <a:buChar char="•"/>
          </a:pPr>
          <a:r>
            <a:rPr lang="en-CA" sz="1600" b="1" kern="1200" dirty="0">
              <a:solidFill>
                <a:schemeClr val="tx1"/>
              </a:solidFill>
            </a:rPr>
            <a:t>Potential Stigma (if they are few)</a:t>
          </a:r>
        </a:p>
        <a:p>
          <a:pPr marL="171450" lvl="1" indent="-171450" algn="l" defTabSz="711200">
            <a:lnSpc>
              <a:spcPct val="90000"/>
            </a:lnSpc>
            <a:spcBef>
              <a:spcPct val="0"/>
            </a:spcBef>
            <a:spcAft>
              <a:spcPct val="15000"/>
            </a:spcAft>
            <a:buChar char="•"/>
          </a:pPr>
          <a:r>
            <a:rPr lang="en-CA" sz="1600" b="1" kern="1200" dirty="0">
              <a:solidFill>
                <a:schemeClr val="tx1"/>
              </a:solidFill>
            </a:rPr>
            <a:t>Reduced employee engagement</a:t>
          </a:r>
        </a:p>
        <a:p>
          <a:pPr marL="171450" lvl="1" indent="-171450" algn="l" defTabSz="711200">
            <a:lnSpc>
              <a:spcPct val="90000"/>
            </a:lnSpc>
            <a:spcBef>
              <a:spcPct val="0"/>
            </a:spcBef>
            <a:spcAft>
              <a:spcPct val="15000"/>
            </a:spcAft>
            <a:buChar char="•"/>
          </a:pPr>
          <a:r>
            <a:rPr lang="en-CA" sz="1600" b="1" kern="1200" dirty="0">
              <a:solidFill>
                <a:schemeClr val="tx1"/>
              </a:solidFill>
            </a:rPr>
            <a:t>Reduced support for diversity initiatives</a:t>
          </a:r>
        </a:p>
        <a:p>
          <a:pPr marL="171450" lvl="1" indent="-171450" algn="l" defTabSz="711200">
            <a:lnSpc>
              <a:spcPct val="90000"/>
            </a:lnSpc>
            <a:spcBef>
              <a:spcPct val="0"/>
            </a:spcBef>
            <a:spcAft>
              <a:spcPct val="15000"/>
            </a:spcAft>
            <a:buChar char="•"/>
          </a:pPr>
          <a:r>
            <a:rPr lang="en-CA" sz="1600" b="1" kern="1200" dirty="0">
              <a:solidFill>
                <a:schemeClr val="tx1"/>
              </a:solidFill>
            </a:rPr>
            <a:t>Failure to address bias and  discrimination</a:t>
          </a:r>
        </a:p>
      </dsp:txBody>
      <dsp:txXfrm>
        <a:off x="472159" y="1047577"/>
        <a:ext cx="2306938" cy="3522662"/>
      </dsp:txXfrm>
    </dsp:sp>
    <dsp:sp modelId="{09E98010-5651-49C0-9DAF-CBCB451FC987}">
      <dsp:nvSpPr>
        <dsp:cNvPr id="0" name=""/>
        <dsp:cNvSpPr/>
      </dsp:nvSpPr>
      <dsp:spPr>
        <a:xfrm>
          <a:off x="1037431" y="40550"/>
          <a:ext cx="909262" cy="90926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930395-7C27-4B21-AD8A-A930A1972826}">
      <dsp:nvSpPr>
        <dsp:cNvPr id="0" name=""/>
        <dsp:cNvSpPr/>
      </dsp:nvSpPr>
      <dsp:spPr>
        <a:xfrm rot="16200000">
          <a:off x="1608508" y="2581592"/>
          <a:ext cx="3913808" cy="454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0960" bIns="0" numCol="1" spcCol="1270" anchor="t" anchorCtr="0">
          <a:noAutofit/>
        </a:bodyPr>
        <a:lstStyle/>
        <a:p>
          <a:pPr lvl="0" algn="r" defTabSz="1511300">
            <a:lnSpc>
              <a:spcPct val="90000"/>
            </a:lnSpc>
            <a:spcBef>
              <a:spcPct val="0"/>
            </a:spcBef>
            <a:spcAft>
              <a:spcPct val="35000"/>
            </a:spcAft>
          </a:pPr>
          <a:endParaRPr lang="en-CA" sz="3400" kern="1200" dirty="0"/>
        </a:p>
      </dsp:txBody>
      <dsp:txXfrm>
        <a:off x="1608508" y="2581592"/>
        <a:ext cx="3913808" cy="454631"/>
      </dsp:txXfrm>
    </dsp:sp>
    <dsp:sp modelId="{FCD014FE-DD96-469E-962C-598BA9C2EDB1}">
      <dsp:nvSpPr>
        <dsp:cNvPr id="0" name=""/>
        <dsp:cNvSpPr/>
      </dsp:nvSpPr>
      <dsp:spPr>
        <a:xfrm>
          <a:off x="3792728" y="1074758"/>
          <a:ext cx="2264546" cy="3500392"/>
        </a:xfrm>
        <a:prstGeom prst="rect">
          <a:avLst/>
        </a:prstGeom>
        <a:solidFill>
          <a:schemeClr val="accent2">
            <a:lumMod val="20000"/>
            <a:lumOff val="80000"/>
          </a:schemeClr>
        </a:solidFill>
        <a:ln w="25400" cap="flat" cmpd="sng" algn="ctr">
          <a:solidFill>
            <a:srgbClr val="FF971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400960" rIns="163576" bIns="163576" numCol="1" spcCol="1270" anchor="t" anchorCtr="0">
          <a:noAutofit/>
        </a:bodyPr>
        <a:lstStyle/>
        <a:p>
          <a:pPr marL="171450" lvl="1" indent="-171450" algn="l" defTabSz="800100">
            <a:lnSpc>
              <a:spcPct val="90000"/>
            </a:lnSpc>
            <a:spcBef>
              <a:spcPct val="0"/>
            </a:spcBef>
            <a:spcAft>
              <a:spcPct val="15000"/>
            </a:spcAft>
            <a:buChar char="•"/>
          </a:pPr>
          <a:r>
            <a:rPr lang="en-CA" sz="1800" b="1" kern="1200" dirty="0">
              <a:solidFill>
                <a:schemeClr val="tx1"/>
              </a:solidFill>
            </a:rPr>
            <a:t>Fears not realized</a:t>
          </a:r>
        </a:p>
        <a:p>
          <a:pPr marL="171450" lvl="1" indent="-171450" algn="l" defTabSz="800100">
            <a:lnSpc>
              <a:spcPct val="90000"/>
            </a:lnSpc>
            <a:spcBef>
              <a:spcPct val="0"/>
            </a:spcBef>
            <a:spcAft>
              <a:spcPct val="15000"/>
            </a:spcAft>
            <a:buChar char="•"/>
          </a:pPr>
          <a:r>
            <a:rPr lang="en-CA" sz="1800" b="1" kern="1200" dirty="0">
              <a:solidFill>
                <a:schemeClr val="tx1"/>
              </a:solidFill>
            </a:rPr>
            <a:t>No pipeline problem</a:t>
          </a:r>
        </a:p>
        <a:p>
          <a:pPr marL="171450" lvl="1" indent="-171450" algn="l" defTabSz="800100">
            <a:lnSpc>
              <a:spcPct val="90000"/>
            </a:lnSpc>
            <a:spcBef>
              <a:spcPct val="0"/>
            </a:spcBef>
            <a:spcAft>
              <a:spcPct val="15000"/>
            </a:spcAft>
            <a:buChar char="•"/>
          </a:pPr>
          <a:r>
            <a:rPr lang="en-CA" sz="1800" b="1" kern="1200" dirty="0">
              <a:solidFill>
                <a:schemeClr val="tx1"/>
              </a:solidFill>
            </a:rPr>
            <a:t>No stigma (If more than 40%)</a:t>
          </a:r>
        </a:p>
        <a:p>
          <a:pPr marL="171450" lvl="1" indent="-171450" algn="l" defTabSz="800100">
            <a:lnSpc>
              <a:spcPct val="90000"/>
            </a:lnSpc>
            <a:spcBef>
              <a:spcPct val="0"/>
            </a:spcBef>
            <a:spcAft>
              <a:spcPct val="15000"/>
            </a:spcAft>
            <a:buChar char="•"/>
          </a:pPr>
          <a:r>
            <a:rPr lang="en-CA" sz="1800" b="1" kern="1200" dirty="0">
              <a:solidFill>
                <a:schemeClr val="tx1"/>
              </a:solidFill>
            </a:rPr>
            <a:t>substantial positive effects</a:t>
          </a:r>
        </a:p>
        <a:p>
          <a:pPr marL="171450" lvl="1" indent="-171450" algn="l" defTabSz="800100">
            <a:lnSpc>
              <a:spcPct val="90000"/>
            </a:lnSpc>
            <a:spcBef>
              <a:spcPct val="0"/>
            </a:spcBef>
            <a:spcAft>
              <a:spcPct val="15000"/>
            </a:spcAft>
            <a:buChar char="•"/>
          </a:pPr>
          <a:r>
            <a:rPr lang="en-CA" sz="1800" b="1" kern="1200" dirty="0">
              <a:solidFill>
                <a:schemeClr val="tx1"/>
              </a:solidFill>
            </a:rPr>
            <a:t>Shock to the system</a:t>
          </a:r>
        </a:p>
      </dsp:txBody>
      <dsp:txXfrm>
        <a:off x="3792728" y="1074758"/>
        <a:ext cx="2264546" cy="3500392"/>
      </dsp:txXfrm>
    </dsp:sp>
    <dsp:sp modelId="{36942590-6BE9-4802-9401-54361D77FE24}">
      <dsp:nvSpPr>
        <dsp:cNvPr id="0" name=""/>
        <dsp:cNvSpPr/>
      </dsp:nvSpPr>
      <dsp:spPr>
        <a:xfrm>
          <a:off x="4432085" y="28948"/>
          <a:ext cx="909262" cy="90926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9360157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30481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769447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6503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766038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71273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872398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889785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23050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58589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141147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00277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22616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077251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286122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471624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01817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CA" dirty="0"/>
              <a:t>Discrimination: Several studies show that the level of discrimination against women is kept constant among every organizational level (e.g. Baxter &amp; Wright, 2000; Elliot &amp; Smith, 2004; Wright, Baxter &amp; </a:t>
            </a:r>
            <a:r>
              <a:rPr lang="en-CA" dirty="0" err="1"/>
              <a:t>Birkelund</a:t>
            </a:r>
            <a:r>
              <a:rPr lang="en-CA" dirty="0"/>
              <a:t>, 1995). </a:t>
            </a:r>
          </a:p>
          <a:p>
            <a:pPr marL="0" lvl="0" indent="0">
              <a:spcBef>
                <a:spcPts val="0"/>
              </a:spcBef>
              <a:spcAft>
                <a:spcPts val="0"/>
              </a:spcAft>
              <a:buNone/>
            </a:pPr>
            <a:endParaRPr lang="en-CA" dirty="0"/>
          </a:p>
          <a:p>
            <a:pPr marL="0" lvl="0" indent="0">
              <a:spcBef>
                <a:spcPts val="0"/>
              </a:spcBef>
              <a:spcAft>
                <a:spcPts val="0"/>
              </a:spcAft>
              <a:buNone/>
            </a:pPr>
            <a:r>
              <a:rPr lang="en-CA" dirty="0"/>
              <a:t>Double Bind: </a:t>
            </a:r>
            <a:r>
              <a:rPr lang="en-CA" sz="1100" b="0" i="0" u="none" strike="noStrike" cap="none" dirty="0">
                <a:solidFill>
                  <a:srgbClr val="000000"/>
                </a:solidFill>
                <a:effectLst/>
                <a:latin typeface="Arial"/>
                <a:ea typeface="Arial"/>
                <a:cs typeface="Arial"/>
                <a:sym typeface="Arial"/>
              </a:rPr>
              <a:t>The consensual expectations for success as a leader usually involves agentic characteristics, leading to a general belief that leadership positions are more suitable for men than for women (Carli &amp; Eagly, 2012; Schein, 1973). </a:t>
            </a:r>
            <a:r>
              <a:rPr lang="en-CA" dirty="0"/>
              <a:t>The agentic requirements of leadership positions and the stereotypically-driven communal traits given to women enter into conflict when women pursue leadership roles. On one hand, women are expected to be kind, selfless and warm while, on the other hand, they are expected to fit into the leadership role by being assertive and authoritative (Eagly &amp; Carli, 2007). Because of this conflict, when occupying leadership roles, women are usually held to higher standards than men</a:t>
            </a:r>
            <a:endParaRPr dirty="0"/>
          </a:p>
        </p:txBody>
      </p:sp>
    </p:spTree>
    <p:extLst>
      <p:ext uri="{BB962C8B-B14F-4D97-AF65-F5344CB8AC3E}">
        <p14:creationId xmlns:p14="http://schemas.microsoft.com/office/powerpoint/2010/main" val="915474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614844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721425" y="3785246"/>
            <a:ext cx="5216700" cy="1546500"/>
          </a:xfrm>
          <a:prstGeom prst="rect">
            <a:avLst/>
          </a:prstGeom>
        </p:spPr>
        <p:txBody>
          <a:bodyPr spcFirstLastPara="1" wrap="square" lIns="91425" tIns="91425" rIns="91425" bIns="91425" anchor="t" anchorCtr="0"/>
          <a:lstStyle>
            <a:lvl1pPr lvl="0">
              <a:spcBef>
                <a:spcPts val="0"/>
              </a:spcBef>
              <a:spcAft>
                <a:spcPts val="0"/>
              </a:spcAft>
              <a:buClr>
                <a:srgbClr val="2185C5"/>
              </a:buClr>
              <a:buSzPts val="4800"/>
              <a:buNone/>
              <a:defRPr sz="4800">
                <a:solidFill>
                  <a:srgbClr val="2185C5"/>
                </a:solidFill>
              </a:defRPr>
            </a:lvl1pPr>
            <a:lvl2pPr lvl="1">
              <a:spcBef>
                <a:spcPts val="0"/>
              </a:spcBef>
              <a:spcAft>
                <a:spcPts val="0"/>
              </a:spcAft>
              <a:buClr>
                <a:srgbClr val="2185C5"/>
              </a:buClr>
              <a:buSzPts val="4800"/>
              <a:buNone/>
              <a:defRPr sz="4800">
                <a:solidFill>
                  <a:srgbClr val="2185C5"/>
                </a:solidFill>
              </a:defRPr>
            </a:lvl2pPr>
            <a:lvl3pPr lvl="2">
              <a:spcBef>
                <a:spcPts val="0"/>
              </a:spcBef>
              <a:spcAft>
                <a:spcPts val="0"/>
              </a:spcAft>
              <a:buClr>
                <a:srgbClr val="2185C5"/>
              </a:buClr>
              <a:buSzPts val="4800"/>
              <a:buNone/>
              <a:defRPr sz="4800">
                <a:solidFill>
                  <a:srgbClr val="2185C5"/>
                </a:solidFill>
              </a:defRPr>
            </a:lvl3pPr>
            <a:lvl4pPr lvl="3">
              <a:spcBef>
                <a:spcPts val="0"/>
              </a:spcBef>
              <a:spcAft>
                <a:spcPts val="0"/>
              </a:spcAft>
              <a:buClr>
                <a:srgbClr val="2185C5"/>
              </a:buClr>
              <a:buSzPts val="4800"/>
              <a:buNone/>
              <a:defRPr sz="4800">
                <a:solidFill>
                  <a:srgbClr val="2185C5"/>
                </a:solidFill>
              </a:defRPr>
            </a:lvl4pPr>
            <a:lvl5pPr lvl="4">
              <a:spcBef>
                <a:spcPts val="0"/>
              </a:spcBef>
              <a:spcAft>
                <a:spcPts val="0"/>
              </a:spcAft>
              <a:buClr>
                <a:srgbClr val="2185C5"/>
              </a:buClr>
              <a:buSzPts val="4800"/>
              <a:buNone/>
              <a:defRPr sz="4800">
                <a:solidFill>
                  <a:srgbClr val="2185C5"/>
                </a:solidFill>
              </a:defRPr>
            </a:lvl5pPr>
            <a:lvl6pPr lvl="5">
              <a:spcBef>
                <a:spcPts val="0"/>
              </a:spcBef>
              <a:spcAft>
                <a:spcPts val="0"/>
              </a:spcAft>
              <a:buClr>
                <a:srgbClr val="2185C5"/>
              </a:buClr>
              <a:buSzPts val="4800"/>
              <a:buNone/>
              <a:defRPr sz="4800">
                <a:solidFill>
                  <a:srgbClr val="2185C5"/>
                </a:solidFill>
              </a:defRPr>
            </a:lvl6pPr>
            <a:lvl7pPr lvl="6">
              <a:spcBef>
                <a:spcPts val="0"/>
              </a:spcBef>
              <a:spcAft>
                <a:spcPts val="0"/>
              </a:spcAft>
              <a:buClr>
                <a:srgbClr val="2185C5"/>
              </a:buClr>
              <a:buSzPts val="4800"/>
              <a:buNone/>
              <a:defRPr sz="4800">
                <a:solidFill>
                  <a:srgbClr val="2185C5"/>
                </a:solidFill>
              </a:defRPr>
            </a:lvl7pPr>
            <a:lvl8pPr lvl="7">
              <a:spcBef>
                <a:spcPts val="0"/>
              </a:spcBef>
              <a:spcAft>
                <a:spcPts val="0"/>
              </a:spcAft>
              <a:buClr>
                <a:srgbClr val="2185C5"/>
              </a:buClr>
              <a:buSzPts val="4800"/>
              <a:buNone/>
              <a:defRPr sz="4800">
                <a:solidFill>
                  <a:srgbClr val="2185C5"/>
                </a:solidFill>
              </a:defRPr>
            </a:lvl8pPr>
            <a:lvl9pPr lvl="8">
              <a:spcBef>
                <a:spcPts val="0"/>
              </a:spcBef>
              <a:spcAft>
                <a:spcPts val="0"/>
              </a:spcAft>
              <a:buClr>
                <a:srgbClr val="2185C5"/>
              </a:buClr>
              <a:buSzPts val="4800"/>
              <a:buNone/>
              <a:defRPr sz="4800">
                <a:solidFill>
                  <a:srgbClr val="2185C5"/>
                </a:solidFill>
              </a:defRPr>
            </a:lvl9pPr>
          </a:lstStyle>
          <a:p>
            <a:endParaRPr/>
          </a:p>
        </p:txBody>
      </p:sp>
      <p:sp>
        <p:nvSpPr>
          <p:cNvPr id="10" name="Shape 10"/>
          <p:cNvSpPr/>
          <p:nvPr/>
        </p:nvSpPr>
        <p:spPr>
          <a:xfrm>
            <a:off x="5938246" y="3377550"/>
            <a:ext cx="7218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a:off x="6659861" y="3377550"/>
            <a:ext cx="7218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1" y="3377550"/>
            <a:ext cx="7218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721425" y="3377550"/>
            <a:ext cx="5216700" cy="102900"/>
          </a:xfrm>
          <a:prstGeom prst="rect">
            <a:avLst/>
          </a:prstGeom>
          <a:solidFill>
            <a:srgbClr val="2185C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4"/>
        <p:cNvGrpSpPr/>
        <p:nvPr/>
      </p:nvGrpSpPr>
      <p:grpSpPr>
        <a:xfrm>
          <a:off x="0" y="0"/>
          <a:ext cx="0" cy="0"/>
          <a:chOff x="0" y="0"/>
          <a:chExt cx="0" cy="0"/>
        </a:xfrm>
      </p:grpSpPr>
      <p:sp>
        <p:nvSpPr>
          <p:cNvPr id="15" name="Shape 15"/>
          <p:cNvSpPr/>
          <p:nvPr/>
        </p:nvSpPr>
        <p:spPr>
          <a:xfrm>
            <a:off x="0" y="0"/>
            <a:ext cx="9144000" cy="5323800"/>
          </a:xfrm>
          <a:prstGeom prst="rect">
            <a:avLst/>
          </a:prstGeom>
          <a:solidFill>
            <a:srgbClr val="2185C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endParaRPr/>
          </a:p>
        </p:txBody>
      </p:sp>
      <p:sp>
        <p:nvSpPr>
          <p:cNvPr id="17" name="Shape 17"/>
          <p:cNvSpPr txBox="1">
            <a:spLocks noGrp="1"/>
          </p:cNvSpPr>
          <p:nvPr>
            <p:ph type="subTitle" idx="1"/>
          </p:nvPr>
        </p:nvSpPr>
        <p:spPr>
          <a:xfrm>
            <a:off x="685800" y="3786738"/>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2400" b="1">
                <a:solidFill>
                  <a:srgbClr val="FFFFFF"/>
                </a:solidFill>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2400" b="1">
                <a:solidFill>
                  <a:srgbClr val="FFFFFF"/>
                </a:solidFill>
              </a:defRPr>
            </a:lvl4pPr>
            <a:lvl5pPr lvl="4" algn="ctr" rtl="0">
              <a:spcBef>
                <a:spcPts val="0"/>
              </a:spcBef>
              <a:spcAft>
                <a:spcPts val="0"/>
              </a:spcAft>
              <a:buClr>
                <a:srgbClr val="FFFFFF"/>
              </a:buClr>
              <a:buSzPts val="2400"/>
              <a:buNone/>
              <a:defRPr sz="2400" b="1">
                <a:solidFill>
                  <a:srgbClr val="FFFFFF"/>
                </a:solidFill>
              </a:defRPr>
            </a:lvl5pPr>
            <a:lvl6pPr lvl="5" algn="ctr" rtl="0">
              <a:spcBef>
                <a:spcPts val="0"/>
              </a:spcBef>
              <a:spcAft>
                <a:spcPts val="0"/>
              </a:spcAft>
              <a:buClr>
                <a:srgbClr val="FFFFFF"/>
              </a:buClr>
              <a:buSzPts val="2400"/>
              <a:buNone/>
              <a:defRPr sz="2400" b="1">
                <a:solidFill>
                  <a:srgbClr val="FFFFFF"/>
                </a:solidFill>
              </a:defRPr>
            </a:lvl6pPr>
            <a:lvl7pPr lvl="6" algn="ctr" rtl="0">
              <a:spcBef>
                <a:spcPts val="0"/>
              </a:spcBef>
              <a:spcAft>
                <a:spcPts val="0"/>
              </a:spcAft>
              <a:buClr>
                <a:srgbClr val="FFFFFF"/>
              </a:buClr>
              <a:buSzPts val="2400"/>
              <a:buNone/>
              <a:defRPr sz="2400" b="1">
                <a:solidFill>
                  <a:srgbClr val="FFFFFF"/>
                </a:solidFill>
              </a:defRPr>
            </a:lvl7pPr>
            <a:lvl8pPr lvl="7" algn="ctr" rtl="0">
              <a:spcBef>
                <a:spcPts val="0"/>
              </a:spcBef>
              <a:spcAft>
                <a:spcPts val="0"/>
              </a:spcAft>
              <a:buClr>
                <a:srgbClr val="FFFFFF"/>
              </a:buClr>
              <a:buSzPts val="2400"/>
              <a:buNone/>
              <a:defRPr sz="2400" b="1">
                <a:solidFill>
                  <a:srgbClr val="FFFFFF"/>
                </a:solidFill>
              </a:defRPr>
            </a:lvl8pPr>
            <a:lvl9pPr lvl="8" algn="ctr" rtl="0">
              <a:spcBef>
                <a:spcPts val="0"/>
              </a:spcBef>
              <a:spcAft>
                <a:spcPts val="0"/>
              </a:spcAft>
              <a:buClr>
                <a:srgbClr val="FFFFFF"/>
              </a:buClr>
              <a:buSzPts val="2400"/>
              <a:buNone/>
              <a:defRPr sz="2400" b="1">
                <a:solidFill>
                  <a:srgbClr val="FFFFFF"/>
                </a:solidFill>
              </a:defRPr>
            </a:lvl9pPr>
          </a:lstStyle>
          <a:p>
            <a:endParaRPr/>
          </a:p>
        </p:txBody>
      </p:sp>
      <p:sp>
        <p:nvSpPr>
          <p:cNvPr id="18" name="Shape 18"/>
          <p:cNvSpPr/>
          <p:nvPr/>
        </p:nvSpPr>
        <p:spPr>
          <a:xfrm>
            <a:off x="3047704" y="5323800"/>
            <a:ext cx="30477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a:off x="6096271" y="5323800"/>
            <a:ext cx="30477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1" y="5323800"/>
            <a:ext cx="30477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0" name="Shape 30"/>
          <p:cNvSpPr txBox="1">
            <a:spLocks noGrp="1"/>
          </p:cNvSpPr>
          <p:nvPr>
            <p:ph type="body" idx="1"/>
          </p:nvPr>
        </p:nvSpPr>
        <p:spPr>
          <a:xfrm>
            <a:off x="893700" y="1831450"/>
            <a:ext cx="6462600" cy="47364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1" name="Shape 31"/>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893700" y="274650"/>
            <a:ext cx="6462600" cy="11430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5" name="Shape 45"/>
          <p:cNvSpPr txBox="1">
            <a:spLocks noGrp="1"/>
          </p:cNvSpPr>
          <p:nvPr>
            <p:ph type="body" idx="1"/>
          </p:nvPr>
        </p:nvSpPr>
        <p:spPr>
          <a:xfrm>
            <a:off x="893700" y="1600200"/>
            <a:ext cx="2371200" cy="4967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6" name="Shape 46"/>
          <p:cNvSpPr txBox="1">
            <a:spLocks noGrp="1"/>
          </p:cNvSpPr>
          <p:nvPr>
            <p:ph type="body" idx="2"/>
          </p:nvPr>
        </p:nvSpPr>
        <p:spPr>
          <a:xfrm>
            <a:off x="3386404" y="1600200"/>
            <a:ext cx="2371200" cy="4967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7" name="Shape 47"/>
          <p:cNvSpPr txBox="1">
            <a:spLocks noGrp="1"/>
          </p:cNvSpPr>
          <p:nvPr>
            <p:ph type="body" idx="3"/>
          </p:nvPr>
        </p:nvSpPr>
        <p:spPr>
          <a:xfrm>
            <a:off x="5879107" y="1600200"/>
            <a:ext cx="2371200" cy="4967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8" name="Shape 48"/>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49"/>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rgbClr val="2185C5"/>
        </a:solidFill>
        <a:effectLst/>
      </p:bgPr>
    </p:bg>
    <p:spTree>
      <p:nvGrpSpPr>
        <p:cNvPr id="1" name="Shape 69"/>
        <p:cNvGrpSpPr/>
        <p:nvPr/>
      </p:nvGrpSpPr>
      <p:grpSpPr>
        <a:xfrm>
          <a:off x="0" y="0"/>
          <a:ext cx="0" cy="0"/>
          <a:chOff x="0" y="0"/>
          <a:chExt cx="0" cy="0"/>
        </a:xfrm>
      </p:grpSpPr>
      <p:sp>
        <p:nvSpPr>
          <p:cNvPr id="70" name="Shape 70"/>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0" y="6755100"/>
            <a:ext cx="893700" cy="1029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893710" y="6755100"/>
            <a:ext cx="64626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93700" y="274650"/>
            <a:ext cx="6462600" cy="11430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893700" y="1831450"/>
            <a:ext cx="6462600" cy="47364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677480"/>
              </a:buClr>
              <a:buSzPts val="3000"/>
              <a:buFont typeface="Lato"/>
              <a:buChar char="▷"/>
              <a:defRPr sz="3000">
                <a:solidFill>
                  <a:srgbClr val="677480"/>
                </a:solidFill>
                <a:latin typeface="Lato"/>
                <a:ea typeface="Lato"/>
                <a:cs typeface="Lato"/>
                <a:sym typeface="Lato"/>
              </a:defRPr>
            </a:lvl1pPr>
            <a:lvl2pPr marL="914400" lvl="1"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2pPr>
            <a:lvl3pPr marL="1371600" lvl="2"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3pPr>
            <a:lvl4pPr marL="1828800" lvl="3"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4pPr>
            <a:lvl5pPr marL="2286000" lvl="4"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5pPr>
            <a:lvl6pPr marL="2743200" lvl="5"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6pPr>
            <a:lvl7pPr marL="3200400" lvl="6"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7pPr>
            <a:lvl8pPr marL="3657600" lvl="7"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8pPr>
            <a:lvl9pPr marL="4114800" lvl="8"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7"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tiff"/><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3"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diagramData" Target="../diagrams/data4.xml"/><Relationship Id="rId6" Type="http://schemas.openxmlformats.org/officeDocument/2006/relationships/diagramLayout" Target="../diagrams/layout4.xml"/><Relationship Id="rId7" Type="http://schemas.openxmlformats.org/officeDocument/2006/relationships/diagramQuickStyle" Target="../diagrams/quickStyle4.xml"/><Relationship Id="rId8" Type="http://schemas.openxmlformats.org/officeDocument/2006/relationships/diagramColors" Target="../diagrams/colors4.xml"/><Relationship Id="rId9"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png"/><Relationship Id="rId8"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5" name="Rectangle 4">
            <a:extLst>
              <a:ext uri="{FF2B5EF4-FFF2-40B4-BE49-F238E27FC236}">
                <a16:creationId xmlns:a16="http://schemas.microsoft.com/office/drawing/2014/main" xmlns="" id="{D4C8DC15-B880-4867-981F-F5C5AA1DE05A}"/>
              </a:ext>
            </a:extLst>
          </p:cNvPr>
          <p:cNvSpPr/>
          <p:nvPr/>
        </p:nvSpPr>
        <p:spPr>
          <a:xfrm>
            <a:off x="-43285" y="0"/>
            <a:ext cx="9187285" cy="1384249"/>
          </a:xfrm>
          <a:prstGeom prst="rect">
            <a:avLst/>
          </a:prstGeom>
          <a:solidFill>
            <a:srgbClr val="069DA6"/>
          </a:solidFill>
          <a:ln>
            <a:solidFill>
              <a:srgbClr val="069DA6"/>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78" name="Shape 78"/>
          <p:cNvSpPr txBox="1">
            <a:spLocks noGrp="1"/>
          </p:cNvSpPr>
          <p:nvPr>
            <p:ph type="ctrTitle"/>
          </p:nvPr>
        </p:nvSpPr>
        <p:spPr>
          <a:xfrm>
            <a:off x="632525" y="1245246"/>
            <a:ext cx="7816582" cy="2526654"/>
          </a:xfrm>
          <a:prstGeom prst="rect">
            <a:avLst/>
          </a:prstGeom>
        </p:spPr>
        <p:txBody>
          <a:bodyPr spcFirstLastPara="1" wrap="square" lIns="91425" tIns="91425" rIns="91425" bIns="91425" anchor="t" anchorCtr="0">
            <a:normAutofit/>
          </a:bodyPr>
          <a:lstStyle/>
          <a:p>
            <a:pPr marL="0" lvl="0" indent="0">
              <a:spcBef>
                <a:spcPts val="0"/>
              </a:spcBef>
              <a:spcAft>
                <a:spcPts val="0"/>
              </a:spcAft>
              <a:buNone/>
            </a:pPr>
            <a:r>
              <a:rPr lang="en-CA" sz="4400" dirty="0"/>
              <a:t>L</a:t>
            </a:r>
            <a:r>
              <a:rPr lang="en" sz="4400" dirty="0"/>
              <a:t>EAD</a:t>
            </a:r>
            <a:r>
              <a:rPr lang="en-CA" sz="4400" dirty="0"/>
              <a:t>ING TO INCLUSION: Increasing the Opportunities for Women in Canada </a:t>
            </a:r>
            <a:endParaRPr sz="4400" dirty="0"/>
          </a:p>
        </p:txBody>
      </p:sp>
      <p:pic>
        <p:nvPicPr>
          <p:cNvPr id="3" name="Picture 2">
            <a:extLst>
              <a:ext uri="{FF2B5EF4-FFF2-40B4-BE49-F238E27FC236}">
                <a16:creationId xmlns:a16="http://schemas.microsoft.com/office/drawing/2014/main" xmlns="" id="{57A65990-490D-440D-A21D-9B151E229DF6}"/>
              </a:ext>
            </a:extLst>
          </p:cNvPr>
          <p:cNvPicPr>
            <a:picLocks noChangeAspect="1"/>
          </p:cNvPicPr>
          <p:nvPr/>
        </p:nvPicPr>
        <p:blipFill>
          <a:blip r:embed="rId3"/>
          <a:stretch>
            <a:fillRect/>
          </a:stretch>
        </p:blipFill>
        <p:spPr>
          <a:xfrm>
            <a:off x="21643" y="0"/>
            <a:ext cx="1873181" cy="1092160"/>
          </a:xfrm>
          <a:prstGeom prst="rect">
            <a:avLst/>
          </a:prstGeom>
        </p:spPr>
      </p:pic>
      <p:pic>
        <p:nvPicPr>
          <p:cNvPr id="4" name="Picture 3">
            <a:extLst>
              <a:ext uri="{FF2B5EF4-FFF2-40B4-BE49-F238E27FC236}">
                <a16:creationId xmlns:a16="http://schemas.microsoft.com/office/drawing/2014/main" xmlns="" id="{0B15B62E-DE0E-4266-9577-0CE29C83AEFD}"/>
              </a:ext>
            </a:extLst>
          </p:cNvPr>
          <p:cNvPicPr>
            <a:picLocks noChangeAspect="1"/>
          </p:cNvPicPr>
          <p:nvPr/>
        </p:nvPicPr>
        <p:blipFill>
          <a:blip r:embed="rId4"/>
          <a:stretch>
            <a:fillRect/>
          </a:stretch>
        </p:blipFill>
        <p:spPr>
          <a:xfrm>
            <a:off x="7519041" y="0"/>
            <a:ext cx="1603316" cy="1384249"/>
          </a:xfrm>
          <a:prstGeom prst="rect">
            <a:avLst/>
          </a:prstGeom>
        </p:spPr>
      </p:pic>
      <p:sp>
        <p:nvSpPr>
          <p:cNvPr id="6" name="Shape 78"/>
          <p:cNvSpPr txBox="1">
            <a:spLocks/>
          </p:cNvSpPr>
          <p:nvPr/>
        </p:nvSpPr>
        <p:spPr>
          <a:xfrm>
            <a:off x="1894823" y="4064646"/>
            <a:ext cx="6554283" cy="2526654"/>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1pPr>
            <a:lvl2pPr marR="0" lvl="1"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2pPr>
            <a:lvl3pPr marR="0" lvl="2"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3pPr>
            <a:lvl4pPr marR="0" lvl="3"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4pPr>
            <a:lvl5pPr marR="0" lvl="4"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5pPr>
            <a:lvl6pPr marR="0" lvl="5"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6pPr>
            <a:lvl7pPr marR="0" lvl="6"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7pPr>
            <a:lvl8pPr marR="0" lvl="7"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8pPr>
            <a:lvl9pPr marR="0" lvl="8"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9pPr>
          </a:lstStyle>
          <a:p>
            <a:r>
              <a:rPr lang="en-CA" sz="4400" dirty="0" smtClean="0"/>
              <a:t>Chris MacDonald, PhD</a:t>
            </a:r>
          </a:p>
          <a:p>
            <a:r>
              <a:rPr lang="en-CA" sz="4400" dirty="0" smtClean="0"/>
              <a:t>Martin </a:t>
            </a:r>
            <a:r>
              <a:rPr lang="en-CA" sz="4400" dirty="0" err="1" smtClean="0"/>
              <a:t>Fabro</a:t>
            </a:r>
            <a:r>
              <a:rPr lang="en-CA" sz="4400" dirty="0" smtClean="0"/>
              <a:t>, MBA</a:t>
            </a:r>
          </a:p>
          <a:p>
            <a:r>
              <a:rPr lang="en-CA" sz="2800" dirty="0" smtClean="0">
                <a:solidFill>
                  <a:schemeClr val="tx1"/>
                </a:solidFill>
              </a:rPr>
              <a:t>April 12, 2018</a:t>
            </a:r>
            <a:endParaRPr lang="en-CA" sz="2800" dirty="0">
              <a:solidFill>
                <a:schemeClr val="tx1"/>
              </a:solidFill>
            </a:endParaRPr>
          </a:p>
        </p:txBody>
      </p:sp>
      <p:pic>
        <p:nvPicPr>
          <p:cNvPr id="2" name="Picture 1"/>
          <p:cNvPicPr>
            <a:picLocks noChangeAspect="1"/>
          </p:cNvPicPr>
          <p:nvPr/>
        </p:nvPicPr>
        <p:blipFill>
          <a:blip r:embed="rId5"/>
          <a:stretch>
            <a:fillRect/>
          </a:stretch>
        </p:blipFill>
        <p:spPr>
          <a:xfrm>
            <a:off x="215900" y="5067300"/>
            <a:ext cx="1625600" cy="16256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900" y="3680966"/>
            <a:ext cx="1625600" cy="1386334"/>
          </a:xfrm>
          <a:prstGeom prst="rect">
            <a:avLst/>
          </a:prstGeom>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7200" dirty="0">
                <a:solidFill>
                  <a:srgbClr val="7ECEFD"/>
                </a:solidFill>
              </a:rPr>
              <a:t>3</a:t>
            </a:r>
            <a:r>
              <a:rPr lang="en" sz="7200" dirty="0" smtClean="0">
                <a:solidFill>
                  <a:srgbClr val="7ECEFD"/>
                </a:solidFill>
              </a:rPr>
              <a:t>.</a:t>
            </a:r>
            <a:endParaRPr sz="7200" dirty="0">
              <a:solidFill>
                <a:srgbClr val="7ECEFD"/>
              </a:solidFill>
            </a:endParaRPr>
          </a:p>
          <a:p>
            <a:pPr marL="0" lvl="0" indent="0" rtl="0">
              <a:spcBef>
                <a:spcPts val="0"/>
              </a:spcBef>
              <a:spcAft>
                <a:spcPts val="0"/>
              </a:spcAft>
              <a:buNone/>
            </a:pPr>
            <a:r>
              <a:rPr lang="en-CA" dirty="0"/>
              <a:t>Best Practices</a:t>
            </a:r>
            <a:endParaRPr dirty="0"/>
          </a:p>
        </p:txBody>
      </p:sp>
      <p:sp>
        <p:nvSpPr>
          <p:cNvPr id="100" name="Shape 100"/>
          <p:cNvSpPr txBox="1">
            <a:spLocks noGrp="1"/>
          </p:cNvSpPr>
          <p:nvPr>
            <p:ph type="subTitle" idx="1"/>
          </p:nvPr>
        </p:nvSpPr>
        <p:spPr>
          <a:xfrm>
            <a:off x="685800" y="3786738"/>
            <a:ext cx="7772400" cy="104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94325287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893699" y="274650"/>
            <a:ext cx="7644307"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CA" dirty="0"/>
              <a:t>Four main </a:t>
            </a:r>
            <a:r>
              <a:rPr lang="en-CA" dirty="0" smtClean="0"/>
              <a:t>themes</a:t>
            </a:r>
            <a:endParaRPr dirty="0"/>
          </a:p>
        </p:txBody>
      </p:sp>
      <p:graphicFrame>
        <p:nvGraphicFramePr>
          <p:cNvPr id="3" name="Diagram 2">
            <a:extLst>
              <a:ext uri="{FF2B5EF4-FFF2-40B4-BE49-F238E27FC236}">
                <a16:creationId xmlns:a16="http://schemas.microsoft.com/office/drawing/2014/main" xmlns="" id="{E89CCC75-3C50-43AA-9B06-2DC4AD5B2531}"/>
              </a:ext>
            </a:extLst>
          </p:cNvPr>
          <p:cNvGraphicFramePr/>
          <p:nvPr>
            <p:extLst/>
          </p:nvPr>
        </p:nvGraphicFramePr>
        <p:xfrm>
          <a:off x="1667852" y="17208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xmlns="" id="{887D297B-3CC3-4671-B66A-38E3CA3C0535}"/>
              </a:ext>
            </a:extLst>
          </p:cNvPr>
          <p:cNvPicPr>
            <a:picLocks noChangeAspect="1"/>
          </p:cNvPicPr>
          <p:nvPr/>
        </p:nvPicPr>
        <p:blipFill>
          <a:blip r:embed="rId8"/>
          <a:stretch>
            <a:fillRect/>
          </a:stretch>
        </p:blipFill>
        <p:spPr>
          <a:xfrm>
            <a:off x="2195365" y="3904312"/>
            <a:ext cx="560805" cy="560805"/>
          </a:xfrm>
          <a:prstGeom prst="rect">
            <a:avLst/>
          </a:prstGeom>
        </p:spPr>
      </p:pic>
      <p:pic>
        <p:nvPicPr>
          <p:cNvPr id="7" name="Picture 6">
            <a:extLst>
              <a:ext uri="{FF2B5EF4-FFF2-40B4-BE49-F238E27FC236}">
                <a16:creationId xmlns:a16="http://schemas.microsoft.com/office/drawing/2014/main" xmlns="" id="{179069E2-EA20-4FF2-86DE-1F4FA454ACE7}"/>
              </a:ext>
            </a:extLst>
          </p:cNvPr>
          <p:cNvPicPr>
            <a:picLocks noChangeAspect="1"/>
          </p:cNvPicPr>
          <p:nvPr/>
        </p:nvPicPr>
        <p:blipFill>
          <a:blip r:embed="rId9"/>
          <a:stretch>
            <a:fillRect/>
          </a:stretch>
        </p:blipFill>
        <p:spPr>
          <a:xfrm>
            <a:off x="2195365" y="2988438"/>
            <a:ext cx="560805" cy="560805"/>
          </a:xfrm>
          <a:prstGeom prst="rect">
            <a:avLst/>
          </a:prstGeom>
        </p:spPr>
      </p:pic>
      <p:pic>
        <p:nvPicPr>
          <p:cNvPr id="9" name="Picture 8">
            <a:extLst>
              <a:ext uri="{FF2B5EF4-FFF2-40B4-BE49-F238E27FC236}">
                <a16:creationId xmlns:a16="http://schemas.microsoft.com/office/drawing/2014/main" xmlns="" id="{4DA549C1-1FA3-4004-A6B9-2706831DD981}"/>
              </a:ext>
            </a:extLst>
          </p:cNvPr>
          <p:cNvPicPr>
            <a:picLocks noChangeAspect="1"/>
          </p:cNvPicPr>
          <p:nvPr/>
        </p:nvPicPr>
        <p:blipFill>
          <a:blip r:embed="rId10"/>
          <a:stretch>
            <a:fillRect/>
          </a:stretch>
        </p:blipFill>
        <p:spPr>
          <a:xfrm>
            <a:off x="1883832" y="4902961"/>
            <a:ext cx="505806" cy="505806"/>
          </a:xfrm>
          <a:prstGeom prst="rect">
            <a:avLst/>
          </a:prstGeom>
        </p:spPr>
      </p:pic>
      <p:grpSp>
        <p:nvGrpSpPr>
          <p:cNvPr id="8" name="Group 7">
            <a:extLst>
              <a:ext uri="{FF2B5EF4-FFF2-40B4-BE49-F238E27FC236}">
                <a16:creationId xmlns:a16="http://schemas.microsoft.com/office/drawing/2014/main" xmlns="" id="{9270281B-3854-4772-AB01-0DDF1FB8E826}"/>
              </a:ext>
            </a:extLst>
          </p:cNvPr>
          <p:cNvGrpSpPr/>
          <p:nvPr/>
        </p:nvGrpSpPr>
        <p:grpSpPr>
          <a:xfrm>
            <a:off x="0" y="0"/>
            <a:ext cx="9144000" cy="564205"/>
            <a:chOff x="0" y="0"/>
            <a:chExt cx="9144000" cy="564205"/>
          </a:xfrm>
        </p:grpSpPr>
        <p:sp>
          <p:nvSpPr>
            <p:cNvPr id="10" name="Rectangle 9">
              <a:extLst>
                <a:ext uri="{FF2B5EF4-FFF2-40B4-BE49-F238E27FC236}">
                  <a16:creationId xmlns:a16="http://schemas.microsoft.com/office/drawing/2014/main" xmlns="" id="{B759F808-50AD-4B83-8A42-B3B8D55295D5}"/>
                </a:ext>
              </a:extLst>
            </p:cNvPr>
            <p:cNvSpPr/>
            <p:nvPr/>
          </p:nvSpPr>
          <p:spPr>
            <a:xfrm>
              <a:off x="0" y="1"/>
              <a:ext cx="9144000" cy="564204"/>
            </a:xfrm>
            <a:prstGeom prst="rect">
              <a:avLst/>
            </a:prstGeom>
            <a:solidFill>
              <a:srgbClr val="069DA6"/>
            </a:solidFill>
            <a:ln>
              <a:solidFill>
                <a:srgbClr val="069DA6"/>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pic>
          <p:nvPicPr>
            <p:cNvPr id="11" name="Picture 10">
              <a:extLst>
                <a:ext uri="{FF2B5EF4-FFF2-40B4-BE49-F238E27FC236}">
                  <a16:creationId xmlns:a16="http://schemas.microsoft.com/office/drawing/2014/main" xmlns="" id="{5E0F3E8A-436D-4EEE-951A-2D8DF96DD4C8}"/>
                </a:ext>
              </a:extLst>
            </p:cNvPr>
            <p:cNvPicPr>
              <a:picLocks noChangeAspect="1"/>
            </p:cNvPicPr>
            <p:nvPr/>
          </p:nvPicPr>
          <p:blipFill>
            <a:blip r:embed="rId11"/>
            <a:stretch>
              <a:fillRect/>
            </a:stretch>
          </p:blipFill>
          <p:spPr>
            <a:xfrm>
              <a:off x="21643" y="0"/>
              <a:ext cx="967675" cy="564204"/>
            </a:xfrm>
            <a:prstGeom prst="rect">
              <a:avLst/>
            </a:prstGeom>
          </p:spPr>
        </p:pic>
        <p:pic>
          <p:nvPicPr>
            <p:cNvPr id="12" name="Picture 11">
              <a:extLst>
                <a:ext uri="{FF2B5EF4-FFF2-40B4-BE49-F238E27FC236}">
                  <a16:creationId xmlns:a16="http://schemas.microsoft.com/office/drawing/2014/main" xmlns="" id="{5061BBB0-C122-4E72-A2BC-98C2E8424757}"/>
                </a:ext>
              </a:extLst>
            </p:cNvPr>
            <p:cNvPicPr>
              <a:picLocks noChangeAspect="1"/>
            </p:cNvPicPr>
            <p:nvPr/>
          </p:nvPicPr>
          <p:blipFill rotWithShape="1">
            <a:blip r:embed="rId12"/>
            <a:srcRect b="6446"/>
            <a:stretch/>
          </p:blipFill>
          <p:spPr>
            <a:xfrm>
              <a:off x="8423830" y="1"/>
              <a:ext cx="698527" cy="564204"/>
            </a:xfrm>
            <a:prstGeom prst="rect">
              <a:avLst/>
            </a:prstGeom>
          </p:spPr>
        </p:pic>
      </p:grpSp>
      <p:sp>
        <p:nvSpPr>
          <p:cNvPr id="14" name="TextBox 13">
            <a:extLst>
              <a:ext uri="{FF2B5EF4-FFF2-40B4-BE49-F238E27FC236}">
                <a16:creationId xmlns:a16="http://schemas.microsoft.com/office/drawing/2014/main" xmlns="" id="{470A249C-6093-4E1A-BAA3-53A81B556CE9}"/>
              </a:ext>
            </a:extLst>
          </p:cNvPr>
          <p:cNvSpPr txBox="1"/>
          <p:nvPr/>
        </p:nvSpPr>
        <p:spPr>
          <a:xfrm>
            <a:off x="4070459" y="128213"/>
            <a:ext cx="967675" cy="276999"/>
          </a:xfrm>
          <a:prstGeom prst="rect">
            <a:avLst/>
          </a:prstGeom>
          <a:noFill/>
        </p:spPr>
        <p:txBody>
          <a:bodyPr wrap="square" rtlCol="0">
            <a:spAutoFit/>
          </a:bodyPr>
          <a:lstStyle/>
          <a:p>
            <a:pPr algn="ctr"/>
            <a:fld id="{8912CB16-D82E-403B-B292-712E370086A1}" type="slidenum">
              <a:rPr lang="en-CA" sz="1200" b="1" smtClean="0">
                <a:solidFill>
                  <a:schemeClr val="bg1"/>
                </a:solidFill>
                <a:latin typeface="Lato" panose="020B0604020202020204" charset="0"/>
              </a:rPr>
              <a:t>11</a:t>
            </a:fld>
            <a:endParaRPr lang="en-CA" b="1" dirty="0">
              <a:solidFill>
                <a:schemeClr val="bg1"/>
              </a:solidFill>
              <a:latin typeface="Lato" panose="020B0604020202020204" charset="0"/>
            </a:endParaRPr>
          </a:p>
        </p:txBody>
      </p:sp>
      <p:pic>
        <p:nvPicPr>
          <p:cNvPr id="4" name="Picture 3">
            <a:extLst>
              <a:ext uri="{FF2B5EF4-FFF2-40B4-BE49-F238E27FC236}">
                <a16:creationId xmlns:a16="http://schemas.microsoft.com/office/drawing/2014/main" xmlns="" id="{D4BE0167-CD2E-4E42-83A1-08FDB37E4282}"/>
              </a:ext>
            </a:extLst>
          </p:cNvPr>
          <p:cNvPicPr>
            <a:picLocks noChangeAspect="1"/>
          </p:cNvPicPr>
          <p:nvPr/>
        </p:nvPicPr>
        <p:blipFill>
          <a:blip r:embed="rId13"/>
          <a:stretch>
            <a:fillRect/>
          </a:stretch>
        </p:blipFill>
        <p:spPr>
          <a:xfrm>
            <a:off x="1828833" y="2084111"/>
            <a:ext cx="560805" cy="560805"/>
          </a:xfrm>
          <a:prstGeom prst="rect">
            <a:avLst/>
          </a:prstGeom>
        </p:spPr>
      </p:pic>
      <p:sp>
        <p:nvSpPr>
          <p:cNvPr id="13" name="Rectangle 12"/>
          <p:cNvSpPr/>
          <p:nvPr/>
        </p:nvSpPr>
        <p:spPr>
          <a:xfrm>
            <a:off x="1471002" y="1608741"/>
            <a:ext cx="6489700" cy="121196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p:cNvSpPr/>
          <p:nvPr/>
        </p:nvSpPr>
        <p:spPr>
          <a:xfrm>
            <a:off x="1775802" y="2821975"/>
            <a:ext cx="6489700" cy="89124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p:cNvSpPr/>
          <p:nvPr/>
        </p:nvSpPr>
        <p:spPr>
          <a:xfrm>
            <a:off x="1667852" y="3697557"/>
            <a:ext cx="6489700" cy="104142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p:nvSpPr>
        <p:spPr>
          <a:xfrm>
            <a:off x="1559902" y="4707654"/>
            <a:ext cx="6489700" cy="107719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0769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87373" y="627433"/>
            <a:ext cx="7644307" cy="769139"/>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CA" dirty="0"/>
              <a:t>Cultural Change</a:t>
            </a:r>
            <a:endParaRPr dirty="0"/>
          </a:p>
        </p:txBody>
      </p:sp>
      <p:sp>
        <p:nvSpPr>
          <p:cNvPr id="8" name="Shape 111">
            <a:extLst>
              <a:ext uri="{FF2B5EF4-FFF2-40B4-BE49-F238E27FC236}">
                <a16:creationId xmlns:a16="http://schemas.microsoft.com/office/drawing/2014/main" xmlns="" id="{C3068FDA-F3A8-4C46-8218-14895573CA7F}"/>
              </a:ext>
            </a:extLst>
          </p:cNvPr>
          <p:cNvSpPr txBox="1">
            <a:spLocks noGrp="1"/>
          </p:cNvSpPr>
          <p:nvPr>
            <p:ph type="body" idx="1"/>
          </p:nvPr>
        </p:nvSpPr>
        <p:spPr>
          <a:xfrm>
            <a:off x="487373" y="1418301"/>
            <a:ext cx="8169253" cy="2032427"/>
          </a:xfrm>
          <a:prstGeom prst="rect">
            <a:avLst/>
          </a:prstGeom>
        </p:spPr>
        <p:txBody>
          <a:bodyPr spcFirstLastPara="1" wrap="square" lIns="91425" tIns="91425" rIns="91425" bIns="91425" anchor="t" anchorCtr="0">
            <a:noAutofit/>
          </a:bodyPr>
          <a:lstStyle/>
          <a:p>
            <a:pPr>
              <a:spcAft>
                <a:spcPts val="600"/>
              </a:spcAft>
            </a:pPr>
            <a:r>
              <a:rPr lang="en-CA" dirty="0"/>
              <a:t>Diversity Training </a:t>
            </a:r>
          </a:p>
          <a:p>
            <a:pPr>
              <a:spcAft>
                <a:spcPts val="600"/>
              </a:spcAft>
            </a:pPr>
            <a:r>
              <a:rPr lang="en-CA" dirty="0"/>
              <a:t>Anti-Bias Training</a:t>
            </a:r>
          </a:p>
          <a:p>
            <a:pPr>
              <a:spcAft>
                <a:spcPts val="600"/>
              </a:spcAft>
            </a:pPr>
            <a:r>
              <a:rPr lang="en-CA" dirty="0"/>
              <a:t>Cross-Cultural Training</a:t>
            </a:r>
          </a:p>
        </p:txBody>
      </p:sp>
      <p:grpSp>
        <p:nvGrpSpPr>
          <p:cNvPr id="7" name="Group 6">
            <a:extLst>
              <a:ext uri="{FF2B5EF4-FFF2-40B4-BE49-F238E27FC236}">
                <a16:creationId xmlns:a16="http://schemas.microsoft.com/office/drawing/2014/main" xmlns="" id="{4721C3F7-655C-4FCD-AD6F-61533CF91D94}"/>
              </a:ext>
            </a:extLst>
          </p:cNvPr>
          <p:cNvGrpSpPr/>
          <p:nvPr/>
        </p:nvGrpSpPr>
        <p:grpSpPr>
          <a:xfrm>
            <a:off x="0" y="0"/>
            <a:ext cx="9144000" cy="564205"/>
            <a:chOff x="0" y="0"/>
            <a:chExt cx="9144000" cy="564205"/>
          </a:xfrm>
        </p:grpSpPr>
        <p:sp>
          <p:nvSpPr>
            <p:cNvPr id="9" name="Rectangle 8">
              <a:extLst>
                <a:ext uri="{FF2B5EF4-FFF2-40B4-BE49-F238E27FC236}">
                  <a16:creationId xmlns:a16="http://schemas.microsoft.com/office/drawing/2014/main" xmlns="" id="{3E41F07A-EEAB-42FF-ABE7-3B70DFAD5B12}"/>
                </a:ext>
              </a:extLst>
            </p:cNvPr>
            <p:cNvSpPr/>
            <p:nvPr/>
          </p:nvSpPr>
          <p:spPr>
            <a:xfrm>
              <a:off x="0" y="1"/>
              <a:ext cx="9144000" cy="564204"/>
            </a:xfrm>
            <a:prstGeom prst="rect">
              <a:avLst/>
            </a:prstGeom>
            <a:solidFill>
              <a:srgbClr val="069DA6"/>
            </a:solidFill>
            <a:ln>
              <a:solidFill>
                <a:srgbClr val="069DA6"/>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xmlns="" id="{396C248D-581C-4414-941B-3AFF14E12A90}"/>
                </a:ext>
              </a:extLst>
            </p:cNvPr>
            <p:cNvPicPr>
              <a:picLocks noChangeAspect="1"/>
            </p:cNvPicPr>
            <p:nvPr/>
          </p:nvPicPr>
          <p:blipFill>
            <a:blip r:embed="rId3"/>
            <a:stretch>
              <a:fillRect/>
            </a:stretch>
          </p:blipFill>
          <p:spPr>
            <a:xfrm>
              <a:off x="21643" y="0"/>
              <a:ext cx="967675" cy="564204"/>
            </a:xfrm>
            <a:prstGeom prst="rect">
              <a:avLst/>
            </a:prstGeom>
          </p:spPr>
        </p:pic>
        <p:pic>
          <p:nvPicPr>
            <p:cNvPr id="11" name="Picture 10">
              <a:extLst>
                <a:ext uri="{FF2B5EF4-FFF2-40B4-BE49-F238E27FC236}">
                  <a16:creationId xmlns:a16="http://schemas.microsoft.com/office/drawing/2014/main" xmlns="" id="{9C22D0C5-3B0A-4976-AE54-3FA59B9E1B96}"/>
                </a:ext>
              </a:extLst>
            </p:cNvPr>
            <p:cNvPicPr>
              <a:picLocks noChangeAspect="1"/>
            </p:cNvPicPr>
            <p:nvPr/>
          </p:nvPicPr>
          <p:blipFill rotWithShape="1">
            <a:blip r:embed="rId4"/>
            <a:srcRect b="6446"/>
            <a:stretch/>
          </p:blipFill>
          <p:spPr>
            <a:xfrm>
              <a:off x="8423830" y="1"/>
              <a:ext cx="698527" cy="564204"/>
            </a:xfrm>
            <a:prstGeom prst="rect">
              <a:avLst/>
            </a:prstGeom>
          </p:spPr>
        </p:pic>
      </p:grpSp>
      <p:sp>
        <p:nvSpPr>
          <p:cNvPr id="13" name="TextBox 12">
            <a:extLst>
              <a:ext uri="{FF2B5EF4-FFF2-40B4-BE49-F238E27FC236}">
                <a16:creationId xmlns:a16="http://schemas.microsoft.com/office/drawing/2014/main" xmlns="" id="{513DC881-27F8-455D-98BD-121D2CECD7EC}"/>
              </a:ext>
            </a:extLst>
          </p:cNvPr>
          <p:cNvSpPr txBox="1"/>
          <p:nvPr/>
        </p:nvSpPr>
        <p:spPr>
          <a:xfrm>
            <a:off x="4070459" y="128213"/>
            <a:ext cx="967675" cy="276999"/>
          </a:xfrm>
          <a:prstGeom prst="rect">
            <a:avLst/>
          </a:prstGeom>
          <a:noFill/>
        </p:spPr>
        <p:txBody>
          <a:bodyPr wrap="square" rtlCol="0">
            <a:spAutoFit/>
          </a:bodyPr>
          <a:lstStyle/>
          <a:p>
            <a:pPr algn="ctr"/>
            <a:fld id="{8912CB16-D82E-403B-B292-712E370086A1}" type="slidenum">
              <a:rPr lang="en-CA" sz="1200" b="1" smtClean="0">
                <a:solidFill>
                  <a:schemeClr val="bg1"/>
                </a:solidFill>
                <a:latin typeface="Lato" panose="020B0604020202020204" charset="0"/>
              </a:rPr>
              <a:t>12</a:t>
            </a:fld>
            <a:endParaRPr lang="en-CA" b="1" dirty="0">
              <a:solidFill>
                <a:schemeClr val="bg1"/>
              </a:solidFill>
              <a:latin typeface="Lato" panose="020B0604020202020204" charset="0"/>
            </a:endParaRPr>
          </a:p>
        </p:txBody>
      </p:sp>
      <p:sp>
        <p:nvSpPr>
          <p:cNvPr id="2" name="TextBox 1">
            <a:extLst>
              <a:ext uri="{FF2B5EF4-FFF2-40B4-BE49-F238E27FC236}">
                <a16:creationId xmlns:a16="http://schemas.microsoft.com/office/drawing/2014/main" xmlns="" id="{0B725B62-5B05-4DF2-AC25-0B7A80D50D80}"/>
              </a:ext>
            </a:extLst>
          </p:cNvPr>
          <p:cNvSpPr txBox="1"/>
          <p:nvPr/>
        </p:nvSpPr>
        <p:spPr>
          <a:xfrm>
            <a:off x="402078" y="3832699"/>
            <a:ext cx="3668381" cy="2308324"/>
          </a:xfrm>
          <a:prstGeom prst="rect">
            <a:avLst/>
          </a:prstGeom>
          <a:noFill/>
        </p:spPr>
        <p:txBody>
          <a:bodyPr wrap="square" rtlCol="0">
            <a:spAutoFit/>
          </a:bodyPr>
          <a:lstStyle/>
          <a:p>
            <a:pPr algn="ctr"/>
            <a:r>
              <a:rPr lang="en-CA" sz="2400" b="1" i="1" dirty="0">
                <a:latin typeface="Lato" panose="020B0604020202020204" charset="0"/>
              </a:rPr>
              <a:t>Why fails?</a:t>
            </a:r>
          </a:p>
          <a:p>
            <a:pPr marL="285750" indent="-285750">
              <a:buFont typeface="Wingdings" panose="05000000000000000000" pitchFamily="2" charset="2"/>
              <a:buChar char="§"/>
            </a:pPr>
            <a:r>
              <a:rPr lang="en-CA" sz="2400" dirty="0">
                <a:latin typeface="Lato" panose="020B0604020202020204" charset="0"/>
              </a:rPr>
              <a:t>Mandatory</a:t>
            </a:r>
          </a:p>
          <a:p>
            <a:pPr marL="285750" indent="-285750">
              <a:buFont typeface="Wingdings" panose="05000000000000000000" pitchFamily="2" charset="2"/>
              <a:buChar char="§"/>
            </a:pPr>
            <a:r>
              <a:rPr lang="en-CA" sz="2400" dirty="0">
                <a:latin typeface="Lato" panose="020B0604020202020204" charset="0"/>
              </a:rPr>
              <a:t>Resent from managers and employees </a:t>
            </a:r>
          </a:p>
          <a:p>
            <a:pPr marL="285750" indent="-285750">
              <a:buFont typeface="Wingdings" panose="05000000000000000000" pitchFamily="2" charset="2"/>
              <a:buChar char="§"/>
            </a:pPr>
            <a:r>
              <a:rPr lang="en-CA" sz="2400" dirty="0">
                <a:latin typeface="Lato" panose="020B0604020202020204" charset="0"/>
              </a:rPr>
              <a:t>Lack of noticeable commitment</a:t>
            </a:r>
          </a:p>
        </p:txBody>
      </p:sp>
      <p:sp>
        <p:nvSpPr>
          <p:cNvPr id="12" name="TextBox 11">
            <a:extLst>
              <a:ext uri="{FF2B5EF4-FFF2-40B4-BE49-F238E27FC236}">
                <a16:creationId xmlns:a16="http://schemas.microsoft.com/office/drawing/2014/main" xmlns="" id="{95712873-A630-4EF5-BECB-6E8405453C29}"/>
              </a:ext>
            </a:extLst>
          </p:cNvPr>
          <p:cNvSpPr txBox="1"/>
          <p:nvPr/>
        </p:nvSpPr>
        <p:spPr>
          <a:xfrm>
            <a:off x="4403388" y="3832699"/>
            <a:ext cx="4740612" cy="1938992"/>
          </a:xfrm>
          <a:prstGeom prst="rect">
            <a:avLst/>
          </a:prstGeom>
          <a:noFill/>
        </p:spPr>
        <p:txBody>
          <a:bodyPr wrap="square" rtlCol="0">
            <a:spAutoFit/>
          </a:bodyPr>
          <a:lstStyle/>
          <a:p>
            <a:pPr algn="ctr"/>
            <a:r>
              <a:rPr lang="en-CA" sz="2400" b="1" i="1" dirty="0">
                <a:latin typeface="Lato" panose="020B0604020202020204" charset="0"/>
              </a:rPr>
              <a:t>What to do?</a:t>
            </a:r>
          </a:p>
          <a:p>
            <a:pPr marL="285750" indent="-285750">
              <a:buFont typeface="Wingdings" panose="05000000000000000000" pitchFamily="2" charset="2"/>
              <a:buChar char="§"/>
            </a:pPr>
            <a:r>
              <a:rPr lang="en-CA" sz="2400" dirty="0">
                <a:latin typeface="Lato" panose="020B0604020202020204" charset="0"/>
              </a:rPr>
              <a:t>Voluntary</a:t>
            </a:r>
          </a:p>
          <a:p>
            <a:pPr marL="285750" indent="-285750">
              <a:buFont typeface="Wingdings" panose="05000000000000000000" pitchFamily="2" charset="2"/>
              <a:buChar char="§"/>
            </a:pPr>
            <a:r>
              <a:rPr lang="en-CA" sz="2400" dirty="0">
                <a:latin typeface="Lato" panose="020B0604020202020204" charset="0"/>
              </a:rPr>
              <a:t>Change the narrative </a:t>
            </a:r>
          </a:p>
          <a:p>
            <a:pPr marL="285750" indent="-285750">
              <a:buFont typeface="Wingdings" panose="05000000000000000000" pitchFamily="2" charset="2"/>
              <a:buChar char="§"/>
            </a:pPr>
            <a:r>
              <a:rPr lang="en-CA" sz="2400" dirty="0">
                <a:latin typeface="Lato" panose="020B0604020202020204" charset="0"/>
              </a:rPr>
              <a:t>Show commitment </a:t>
            </a:r>
          </a:p>
          <a:p>
            <a:pPr marL="285750" indent="-285750">
              <a:buFont typeface="Wingdings" panose="05000000000000000000" pitchFamily="2" charset="2"/>
              <a:buChar char="§"/>
            </a:pPr>
            <a:r>
              <a:rPr lang="en-CA" sz="2400" dirty="0">
                <a:latin typeface="Lato" panose="020B0604020202020204" charset="0"/>
              </a:rPr>
              <a:t>More initiatives</a:t>
            </a:r>
          </a:p>
        </p:txBody>
      </p:sp>
    </p:spTree>
    <p:extLst>
      <p:ext uri="{BB962C8B-B14F-4D97-AF65-F5344CB8AC3E}">
        <p14:creationId xmlns:p14="http://schemas.microsoft.com/office/powerpoint/2010/main" val="1051830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779523" y="462948"/>
            <a:ext cx="7644307" cy="769139"/>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CA" dirty="0"/>
              <a:t>Work Flexibility</a:t>
            </a:r>
            <a:endParaRPr dirty="0"/>
          </a:p>
        </p:txBody>
      </p:sp>
      <p:sp>
        <p:nvSpPr>
          <p:cNvPr id="8" name="Shape 111">
            <a:extLst>
              <a:ext uri="{FF2B5EF4-FFF2-40B4-BE49-F238E27FC236}">
                <a16:creationId xmlns:a16="http://schemas.microsoft.com/office/drawing/2014/main" xmlns="" id="{C3068FDA-F3A8-4C46-8218-14895573CA7F}"/>
              </a:ext>
            </a:extLst>
          </p:cNvPr>
          <p:cNvSpPr txBox="1">
            <a:spLocks noGrp="1"/>
          </p:cNvSpPr>
          <p:nvPr>
            <p:ph type="body" idx="1"/>
          </p:nvPr>
        </p:nvSpPr>
        <p:spPr>
          <a:xfrm>
            <a:off x="487372" y="1123830"/>
            <a:ext cx="8169253" cy="2032427"/>
          </a:xfrm>
          <a:prstGeom prst="rect">
            <a:avLst/>
          </a:prstGeom>
        </p:spPr>
        <p:txBody>
          <a:bodyPr spcFirstLastPara="1" wrap="square" lIns="91425" tIns="91425" rIns="91425" bIns="91425" anchor="t" anchorCtr="0">
            <a:noAutofit/>
          </a:bodyPr>
          <a:lstStyle/>
          <a:p>
            <a:pPr>
              <a:spcAft>
                <a:spcPts val="600"/>
              </a:spcAft>
            </a:pPr>
            <a:r>
              <a:rPr lang="en-CA" dirty="0"/>
              <a:t>Flexible Work Arrangements (FWAs) </a:t>
            </a:r>
          </a:p>
          <a:p>
            <a:pPr>
              <a:spcAft>
                <a:spcPts val="600"/>
              </a:spcAft>
            </a:pPr>
            <a:r>
              <a:rPr lang="en-CA" dirty="0"/>
              <a:t>Parental Leave </a:t>
            </a:r>
          </a:p>
          <a:p>
            <a:pPr>
              <a:spcAft>
                <a:spcPts val="600"/>
              </a:spcAft>
            </a:pPr>
            <a:r>
              <a:rPr lang="en-CA" dirty="0"/>
              <a:t>Returnship Programs </a:t>
            </a:r>
          </a:p>
        </p:txBody>
      </p:sp>
      <p:pic>
        <p:nvPicPr>
          <p:cNvPr id="4" name="Picture 3">
            <a:extLst>
              <a:ext uri="{FF2B5EF4-FFF2-40B4-BE49-F238E27FC236}">
                <a16:creationId xmlns:a16="http://schemas.microsoft.com/office/drawing/2014/main" xmlns="" id="{AB1F538A-3B0B-4282-85A5-5705C080D504}"/>
              </a:ext>
            </a:extLst>
          </p:cNvPr>
          <p:cNvPicPr>
            <a:picLocks noChangeAspect="1"/>
          </p:cNvPicPr>
          <p:nvPr/>
        </p:nvPicPr>
        <p:blipFill>
          <a:blip r:embed="rId3"/>
          <a:stretch>
            <a:fillRect/>
          </a:stretch>
        </p:blipFill>
        <p:spPr>
          <a:xfrm>
            <a:off x="2057069" y="3864038"/>
            <a:ext cx="5160855" cy="2893988"/>
          </a:xfrm>
          <a:prstGeom prst="rect">
            <a:avLst/>
          </a:prstGeom>
        </p:spPr>
      </p:pic>
      <p:sp>
        <p:nvSpPr>
          <p:cNvPr id="6" name="TextBox 5">
            <a:extLst>
              <a:ext uri="{FF2B5EF4-FFF2-40B4-BE49-F238E27FC236}">
                <a16:creationId xmlns:a16="http://schemas.microsoft.com/office/drawing/2014/main" xmlns="" id="{3A270DEB-C20E-4F5D-AF01-6CC1DA0D9DDF}"/>
              </a:ext>
            </a:extLst>
          </p:cNvPr>
          <p:cNvSpPr txBox="1"/>
          <p:nvPr/>
        </p:nvSpPr>
        <p:spPr>
          <a:xfrm>
            <a:off x="779523" y="3144025"/>
            <a:ext cx="8041532" cy="584775"/>
          </a:xfrm>
          <a:prstGeom prst="rect">
            <a:avLst/>
          </a:prstGeom>
          <a:noFill/>
        </p:spPr>
        <p:txBody>
          <a:bodyPr wrap="square" rtlCol="0">
            <a:spAutoFit/>
          </a:bodyPr>
          <a:lstStyle/>
          <a:p>
            <a:pPr algn="ctr"/>
            <a:r>
              <a:rPr lang="en-CA" sz="1600" dirty="0">
                <a:latin typeface="Lato" panose="020B0604020202020204" charset="0"/>
              </a:rPr>
              <a:t>Percent of Women in Managerial Roles in relation to Share of leave days taking by Man. Source: </a:t>
            </a:r>
            <a:r>
              <a:rPr lang="en-CA" sz="1600" dirty="0" err="1">
                <a:latin typeface="Lato" panose="020B0604020202020204" charset="0"/>
              </a:rPr>
              <a:t>Athrel</a:t>
            </a:r>
            <a:r>
              <a:rPr lang="en-CA" sz="1600" dirty="0">
                <a:latin typeface="Lato" panose="020B0604020202020204" charset="0"/>
              </a:rPr>
              <a:t>, 2016</a:t>
            </a:r>
          </a:p>
        </p:txBody>
      </p:sp>
      <p:grpSp>
        <p:nvGrpSpPr>
          <p:cNvPr id="7" name="Group 6">
            <a:extLst>
              <a:ext uri="{FF2B5EF4-FFF2-40B4-BE49-F238E27FC236}">
                <a16:creationId xmlns:a16="http://schemas.microsoft.com/office/drawing/2014/main" xmlns="" id="{4721C3F7-655C-4FCD-AD6F-61533CF91D94}"/>
              </a:ext>
            </a:extLst>
          </p:cNvPr>
          <p:cNvGrpSpPr/>
          <p:nvPr/>
        </p:nvGrpSpPr>
        <p:grpSpPr>
          <a:xfrm>
            <a:off x="0" y="0"/>
            <a:ext cx="9144000" cy="564205"/>
            <a:chOff x="0" y="0"/>
            <a:chExt cx="9144000" cy="564205"/>
          </a:xfrm>
        </p:grpSpPr>
        <p:sp>
          <p:nvSpPr>
            <p:cNvPr id="9" name="Rectangle 8">
              <a:extLst>
                <a:ext uri="{FF2B5EF4-FFF2-40B4-BE49-F238E27FC236}">
                  <a16:creationId xmlns:a16="http://schemas.microsoft.com/office/drawing/2014/main" xmlns="" id="{3E41F07A-EEAB-42FF-ABE7-3B70DFAD5B12}"/>
                </a:ext>
              </a:extLst>
            </p:cNvPr>
            <p:cNvSpPr/>
            <p:nvPr/>
          </p:nvSpPr>
          <p:spPr>
            <a:xfrm>
              <a:off x="0" y="1"/>
              <a:ext cx="9144000" cy="564204"/>
            </a:xfrm>
            <a:prstGeom prst="rect">
              <a:avLst/>
            </a:prstGeom>
            <a:solidFill>
              <a:srgbClr val="069DA6"/>
            </a:solidFill>
            <a:ln>
              <a:solidFill>
                <a:srgbClr val="069DA6"/>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xmlns="" id="{396C248D-581C-4414-941B-3AFF14E12A90}"/>
                </a:ext>
              </a:extLst>
            </p:cNvPr>
            <p:cNvPicPr>
              <a:picLocks noChangeAspect="1"/>
            </p:cNvPicPr>
            <p:nvPr/>
          </p:nvPicPr>
          <p:blipFill>
            <a:blip r:embed="rId4"/>
            <a:stretch>
              <a:fillRect/>
            </a:stretch>
          </p:blipFill>
          <p:spPr>
            <a:xfrm>
              <a:off x="21643" y="0"/>
              <a:ext cx="967675" cy="564204"/>
            </a:xfrm>
            <a:prstGeom prst="rect">
              <a:avLst/>
            </a:prstGeom>
          </p:spPr>
        </p:pic>
        <p:pic>
          <p:nvPicPr>
            <p:cNvPr id="11" name="Picture 10">
              <a:extLst>
                <a:ext uri="{FF2B5EF4-FFF2-40B4-BE49-F238E27FC236}">
                  <a16:creationId xmlns:a16="http://schemas.microsoft.com/office/drawing/2014/main" xmlns="" id="{9C22D0C5-3B0A-4976-AE54-3FA59B9E1B96}"/>
                </a:ext>
              </a:extLst>
            </p:cNvPr>
            <p:cNvPicPr>
              <a:picLocks noChangeAspect="1"/>
            </p:cNvPicPr>
            <p:nvPr/>
          </p:nvPicPr>
          <p:blipFill rotWithShape="1">
            <a:blip r:embed="rId5"/>
            <a:srcRect b="6446"/>
            <a:stretch/>
          </p:blipFill>
          <p:spPr>
            <a:xfrm>
              <a:off x="8423830" y="1"/>
              <a:ext cx="698527" cy="564204"/>
            </a:xfrm>
            <a:prstGeom prst="rect">
              <a:avLst/>
            </a:prstGeom>
          </p:spPr>
        </p:pic>
      </p:grpSp>
      <p:sp>
        <p:nvSpPr>
          <p:cNvPr id="13" name="TextBox 12">
            <a:extLst>
              <a:ext uri="{FF2B5EF4-FFF2-40B4-BE49-F238E27FC236}">
                <a16:creationId xmlns:a16="http://schemas.microsoft.com/office/drawing/2014/main" xmlns="" id="{513DC881-27F8-455D-98BD-121D2CECD7EC}"/>
              </a:ext>
            </a:extLst>
          </p:cNvPr>
          <p:cNvSpPr txBox="1"/>
          <p:nvPr/>
        </p:nvSpPr>
        <p:spPr>
          <a:xfrm>
            <a:off x="4070459" y="128213"/>
            <a:ext cx="967675" cy="276999"/>
          </a:xfrm>
          <a:prstGeom prst="rect">
            <a:avLst/>
          </a:prstGeom>
          <a:noFill/>
        </p:spPr>
        <p:txBody>
          <a:bodyPr wrap="square" rtlCol="0">
            <a:spAutoFit/>
          </a:bodyPr>
          <a:lstStyle/>
          <a:p>
            <a:pPr algn="ctr"/>
            <a:fld id="{8912CB16-D82E-403B-B292-712E370086A1}" type="slidenum">
              <a:rPr lang="en-CA" sz="1200" b="1" smtClean="0">
                <a:solidFill>
                  <a:schemeClr val="bg1"/>
                </a:solidFill>
                <a:latin typeface="Lato" panose="020B0604020202020204" charset="0"/>
              </a:rPr>
              <a:t>13</a:t>
            </a:fld>
            <a:endParaRPr lang="en-CA" b="1" dirty="0">
              <a:solidFill>
                <a:schemeClr val="bg1"/>
              </a:solidFill>
              <a:latin typeface="Lato" panose="020B0604020202020204" charset="0"/>
            </a:endParaRPr>
          </a:p>
        </p:txBody>
      </p:sp>
    </p:spTree>
    <p:extLst>
      <p:ext uri="{BB962C8B-B14F-4D97-AF65-F5344CB8AC3E}">
        <p14:creationId xmlns:p14="http://schemas.microsoft.com/office/powerpoint/2010/main" val="1486107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893699" y="274650"/>
            <a:ext cx="7644307"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CA" dirty="0"/>
              <a:t>Talent Pipeline</a:t>
            </a:r>
            <a:endParaRPr dirty="0"/>
          </a:p>
        </p:txBody>
      </p:sp>
      <p:sp>
        <p:nvSpPr>
          <p:cNvPr id="8" name="Shape 111">
            <a:extLst>
              <a:ext uri="{FF2B5EF4-FFF2-40B4-BE49-F238E27FC236}">
                <a16:creationId xmlns:a16="http://schemas.microsoft.com/office/drawing/2014/main" xmlns="" id="{C3068FDA-F3A8-4C46-8218-14895573CA7F}"/>
              </a:ext>
            </a:extLst>
          </p:cNvPr>
          <p:cNvSpPr txBox="1">
            <a:spLocks noGrp="1"/>
          </p:cNvSpPr>
          <p:nvPr>
            <p:ph type="body" idx="1"/>
          </p:nvPr>
        </p:nvSpPr>
        <p:spPr>
          <a:xfrm>
            <a:off x="893699" y="1600534"/>
            <a:ext cx="5813493" cy="3224688"/>
          </a:xfrm>
          <a:prstGeom prst="rect">
            <a:avLst/>
          </a:prstGeom>
        </p:spPr>
        <p:txBody>
          <a:bodyPr spcFirstLastPara="1" wrap="square" lIns="91425" tIns="91425" rIns="91425" bIns="91425" anchor="t" anchorCtr="0">
            <a:noAutofit/>
          </a:bodyPr>
          <a:lstStyle/>
          <a:p>
            <a:pPr>
              <a:spcAft>
                <a:spcPts val="600"/>
              </a:spcAft>
            </a:pPr>
            <a:r>
              <a:rPr lang="en-CA" dirty="0"/>
              <a:t>Bias-free Recruitment</a:t>
            </a:r>
          </a:p>
          <a:p>
            <a:pPr>
              <a:spcAft>
                <a:spcPts val="600"/>
              </a:spcAft>
            </a:pPr>
            <a:r>
              <a:rPr lang="en-CA" dirty="0"/>
              <a:t>Employee Resource Groups (ERGs)</a:t>
            </a:r>
          </a:p>
          <a:p>
            <a:pPr marL="38100" indent="0">
              <a:spcAft>
                <a:spcPts val="600"/>
              </a:spcAft>
              <a:buNone/>
            </a:pPr>
            <a:endParaRPr lang="en-CA" dirty="0"/>
          </a:p>
          <a:p>
            <a:pPr>
              <a:spcAft>
                <a:spcPts val="600"/>
              </a:spcAft>
            </a:pPr>
            <a:endParaRPr lang="en-CA" sz="3000" dirty="0"/>
          </a:p>
        </p:txBody>
      </p:sp>
      <p:pic>
        <p:nvPicPr>
          <p:cNvPr id="2" name="Picture 1">
            <a:extLst>
              <a:ext uri="{FF2B5EF4-FFF2-40B4-BE49-F238E27FC236}">
                <a16:creationId xmlns:a16="http://schemas.microsoft.com/office/drawing/2014/main" xmlns="" id="{B99FED51-4CA6-438F-87B6-592C80F557DE}"/>
              </a:ext>
            </a:extLst>
          </p:cNvPr>
          <p:cNvPicPr>
            <a:picLocks noChangeAspect="1"/>
          </p:cNvPicPr>
          <p:nvPr/>
        </p:nvPicPr>
        <p:blipFill>
          <a:blip r:embed="rId3"/>
          <a:stretch>
            <a:fillRect/>
          </a:stretch>
        </p:blipFill>
        <p:spPr>
          <a:xfrm>
            <a:off x="589739" y="3906455"/>
            <a:ext cx="3489393" cy="1101651"/>
          </a:xfrm>
          <a:prstGeom prst="rect">
            <a:avLst/>
          </a:prstGeom>
        </p:spPr>
      </p:pic>
      <p:sp>
        <p:nvSpPr>
          <p:cNvPr id="4" name="TextBox 3">
            <a:extLst>
              <a:ext uri="{FF2B5EF4-FFF2-40B4-BE49-F238E27FC236}">
                <a16:creationId xmlns:a16="http://schemas.microsoft.com/office/drawing/2014/main" xmlns="" id="{50D7BF04-619C-4663-BA9C-570AC65EF2B2}"/>
              </a:ext>
            </a:extLst>
          </p:cNvPr>
          <p:cNvSpPr txBox="1"/>
          <p:nvPr/>
        </p:nvSpPr>
        <p:spPr>
          <a:xfrm>
            <a:off x="4079132" y="4117336"/>
            <a:ext cx="4837889" cy="707886"/>
          </a:xfrm>
          <a:prstGeom prst="rect">
            <a:avLst/>
          </a:prstGeom>
          <a:noFill/>
        </p:spPr>
        <p:txBody>
          <a:bodyPr wrap="square" rtlCol="0">
            <a:spAutoFit/>
          </a:bodyPr>
          <a:lstStyle/>
          <a:p>
            <a:r>
              <a:rPr lang="en-CA" sz="2000" dirty="0">
                <a:solidFill>
                  <a:srgbClr val="677480"/>
                </a:solidFill>
                <a:latin typeface="Lato"/>
                <a:sym typeface="Lato"/>
              </a:rPr>
              <a:t>Software that reviews the wording of job postings</a:t>
            </a:r>
          </a:p>
        </p:txBody>
      </p:sp>
      <p:grpSp>
        <p:nvGrpSpPr>
          <p:cNvPr id="9" name="Group 8">
            <a:extLst>
              <a:ext uri="{FF2B5EF4-FFF2-40B4-BE49-F238E27FC236}">
                <a16:creationId xmlns:a16="http://schemas.microsoft.com/office/drawing/2014/main" xmlns="" id="{8413EB89-E34E-4849-9E41-526458DC5FA8}"/>
              </a:ext>
            </a:extLst>
          </p:cNvPr>
          <p:cNvGrpSpPr/>
          <p:nvPr/>
        </p:nvGrpSpPr>
        <p:grpSpPr>
          <a:xfrm>
            <a:off x="0" y="0"/>
            <a:ext cx="9144000" cy="564205"/>
            <a:chOff x="0" y="0"/>
            <a:chExt cx="9144000" cy="564205"/>
          </a:xfrm>
        </p:grpSpPr>
        <p:sp>
          <p:nvSpPr>
            <p:cNvPr id="10" name="Rectangle 9">
              <a:extLst>
                <a:ext uri="{FF2B5EF4-FFF2-40B4-BE49-F238E27FC236}">
                  <a16:creationId xmlns:a16="http://schemas.microsoft.com/office/drawing/2014/main" xmlns="" id="{E48B0836-F2C4-46C7-AEFF-F068AB33E7C4}"/>
                </a:ext>
              </a:extLst>
            </p:cNvPr>
            <p:cNvSpPr/>
            <p:nvPr/>
          </p:nvSpPr>
          <p:spPr>
            <a:xfrm>
              <a:off x="0" y="1"/>
              <a:ext cx="9144000" cy="564204"/>
            </a:xfrm>
            <a:prstGeom prst="rect">
              <a:avLst/>
            </a:prstGeom>
            <a:solidFill>
              <a:srgbClr val="069DA6"/>
            </a:solidFill>
            <a:ln>
              <a:solidFill>
                <a:srgbClr val="069DA6"/>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pic>
          <p:nvPicPr>
            <p:cNvPr id="11" name="Picture 10">
              <a:extLst>
                <a:ext uri="{FF2B5EF4-FFF2-40B4-BE49-F238E27FC236}">
                  <a16:creationId xmlns:a16="http://schemas.microsoft.com/office/drawing/2014/main" xmlns="" id="{C3C5B911-2C60-4378-A371-7B9CAC2DAECC}"/>
                </a:ext>
              </a:extLst>
            </p:cNvPr>
            <p:cNvPicPr>
              <a:picLocks noChangeAspect="1"/>
            </p:cNvPicPr>
            <p:nvPr/>
          </p:nvPicPr>
          <p:blipFill>
            <a:blip r:embed="rId4"/>
            <a:stretch>
              <a:fillRect/>
            </a:stretch>
          </p:blipFill>
          <p:spPr>
            <a:xfrm>
              <a:off x="21643" y="0"/>
              <a:ext cx="967675" cy="564204"/>
            </a:xfrm>
            <a:prstGeom prst="rect">
              <a:avLst/>
            </a:prstGeom>
          </p:spPr>
        </p:pic>
        <p:pic>
          <p:nvPicPr>
            <p:cNvPr id="12" name="Picture 11">
              <a:extLst>
                <a:ext uri="{FF2B5EF4-FFF2-40B4-BE49-F238E27FC236}">
                  <a16:creationId xmlns:a16="http://schemas.microsoft.com/office/drawing/2014/main" xmlns="" id="{7A413760-4852-4592-AA1F-EC9D009EBACF}"/>
                </a:ext>
              </a:extLst>
            </p:cNvPr>
            <p:cNvPicPr>
              <a:picLocks noChangeAspect="1"/>
            </p:cNvPicPr>
            <p:nvPr/>
          </p:nvPicPr>
          <p:blipFill rotWithShape="1">
            <a:blip r:embed="rId5"/>
            <a:srcRect b="6446"/>
            <a:stretch/>
          </p:blipFill>
          <p:spPr>
            <a:xfrm>
              <a:off x="8423830" y="1"/>
              <a:ext cx="698527" cy="564204"/>
            </a:xfrm>
            <a:prstGeom prst="rect">
              <a:avLst/>
            </a:prstGeom>
          </p:spPr>
        </p:pic>
      </p:grpSp>
      <p:sp>
        <p:nvSpPr>
          <p:cNvPr id="14" name="TextBox 13">
            <a:extLst>
              <a:ext uri="{FF2B5EF4-FFF2-40B4-BE49-F238E27FC236}">
                <a16:creationId xmlns:a16="http://schemas.microsoft.com/office/drawing/2014/main" xmlns="" id="{E0D5D1BB-7F43-4ADC-82D1-20B51A2D637D}"/>
              </a:ext>
            </a:extLst>
          </p:cNvPr>
          <p:cNvSpPr txBox="1"/>
          <p:nvPr/>
        </p:nvSpPr>
        <p:spPr>
          <a:xfrm>
            <a:off x="4070459" y="128213"/>
            <a:ext cx="967675" cy="276999"/>
          </a:xfrm>
          <a:prstGeom prst="rect">
            <a:avLst/>
          </a:prstGeom>
          <a:noFill/>
        </p:spPr>
        <p:txBody>
          <a:bodyPr wrap="square" rtlCol="0">
            <a:spAutoFit/>
          </a:bodyPr>
          <a:lstStyle/>
          <a:p>
            <a:pPr algn="ctr"/>
            <a:fld id="{8912CB16-D82E-403B-B292-712E370086A1}" type="slidenum">
              <a:rPr lang="en-CA" sz="1200" b="1" smtClean="0">
                <a:solidFill>
                  <a:schemeClr val="bg1"/>
                </a:solidFill>
                <a:latin typeface="Lato" panose="020B0604020202020204" charset="0"/>
              </a:rPr>
              <a:t>14</a:t>
            </a:fld>
            <a:endParaRPr lang="en-CA" b="1" dirty="0">
              <a:solidFill>
                <a:schemeClr val="bg1"/>
              </a:solidFill>
              <a:latin typeface="Lato" panose="020B0604020202020204" charset="0"/>
            </a:endParaRPr>
          </a:p>
        </p:txBody>
      </p:sp>
    </p:spTree>
    <p:extLst>
      <p:ext uri="{BB962C8B-B14F-4D97-AF65-F5344CB8AC3E}">
        <p14:creationId xmlns:p14="http://schemas.microsoft.com/office/powerpoint/2010/main" val="1439265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893697" y="168761"/>
            <a:ext cx="7644307"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CA" dirty="0"/>
              <a:t>Progression gap</a:t>
            </a:r>
            <a:endParaRPr dirty="0"/>
          </a:p>
        </p:txBody>
      </p:sp>
      <p:sp>
        <p:nvSpPr>
          <p:cNvPr id="8" name="Shape 111">
            <a:extLst>
              <a:ext uri="{FF2B5EF4-FFF2-40B4-BE49-F238E27FC236}">
                <a16:creationId xmlns:a16="http://schemas.microsoft.com/office/drawing/2014/main" xmlns="" id="{C3068FDA-F3A8-4C46-8218-14895573CA7F}"/>
              </a:ext>
            </a:extLst>
          </p:cNvPr>
          <p:cNvSpPr txBox="1">
            <a:spLocks noGrp="1"/>
          </p:cNvSpPr>
          <p:nvPr>
            <p:ph type="body" idx="1"/>
          </p:nvPr>
        </p:nvSpPr>
        <p:spPr>
          <a:xfrm>
            <a:off x="368751" y="1311761"/>
            <a:ext cx="8169253" cy="878078"/>
          </a:xfrm>
          <a:prstGeom prst="rect">
            <a:avLst/>
          </a:prstGeom>
        </p:spPr>
        <p:txBody>
          <a:bodyPr spcFirstLastPara="1" wrap="square" lIns="91425" tIns="91425" rIns="91425" bIns="91425" anchor="t" anchorCtr="0">
            <a:noAutofit/>
          </a:bodyPr>
          <a:lstStyle/>
          <a:p>
            <a:pPr>
              <a:spcAft>
                <a:spcPts val="600"/>
              </a:spcAft>
            </a:pPr>
            <a:r>
              <a:rPr lang="en-CA" dirty="0"/>
              <a:t>Sponsorship and Mentorship programs</a:t>
            </a:r>
          </a:p>
        </p:txBody>
      </p:sp>
      <p:sp>
        <p:nvSpPr>
          <p:cNvPr id="3" name="Rectangle 2">
            <a:extLst>
              <a:ext uri="{FF2B5EF4-FFF2-40B4-BE49-F238E27FC236}">
                <a16:creationId xmlns:a16="http://schemas.microsoft.com/office/drawing/2014/main" xmlns="" id="{A961304B-9B7B-4EF3-8662-2E9D81180EBD}"/>
              </a:ext>
            </a:extLst>
          </p:cNvPr>
          <p:cNvSpPr/>
          <p:nvPr/>
        </p:nvSpPr>
        <p:spPr>
          <a:xfrm>
            <a:off x="350196" y="5699517"/>
            <a:ext cx="8592765" cy="954107"/>
          </a:xfrm>
          <a:prstGeom prst="rect">
            <a:avLst/>
          </a:prstGeom>
        </p:spPr>
        <p:txBody>
          <a:bodyPr wrap="square">
            <a:spAutoFit/>
          </a:bodyPr>
          <a:lstStyle/>
          <a:p>
            <a:pPr algn="ctr"/>
            <a:r>
              <a:rPr lang="en-CA" sz="2000" b="1" dirty="0">
                <a:solidFill>
                  <a:srgbClr val="2185C5"/>
                </a:solidFill>
                <a:latin typeface="Lato" panose="020B0604020202020204" charset="0"/>
              </a:rPr>
              <a:t>High-potential women are over-mentored and under-sponsored relative to their male peers and they are not advancing in their organizations </a:t>
            </a:r>
          </a:p>
          <a:p>
            <a:pPr algn="ctr"/>
            <a:r>
              <a:rPr lang="en-CA" sz="1600" b="1" dirty="0">
                <a:solidFill>
                  <a:srgbClr val="2185C5"/>
                </a:solidFill>
                <a:latin typeface="Lato" panose="020B0604020202020204" charset="0"/>
              </a:rPr>
              <a:t>(</a:t>
            </a:r>
            <a:r>
              <a:rPr lang="pt-BR" sz="1600" b="1" dirty="0">
                <a:solidFill>
                  <a:srgbClr val="2185C5"/>
                </a:solidFill>
                <a:latin typeface="Lato" panose="020B0604020202020204" charset="0"/>
              </a:rPr>
              <a:t>Ibarra, H; Carter, N. M., &amp; Silva, C., 2010). </a:t>
            </a:r>
            <a:endParaRPr lang="en-CA" sz="1600" b="1" dirty="0">
              <a:solidFill>
                <a:srgbClr val="2185C5"/>
              </a:solidFill>
              <a:latin typeface="Lato" panose="020B0604020202020204" charset="0"/>
            </a:endParaRPr>
          </a:p>
        </p:txBody>
      </p:sp>
      <p:graphicFrame>
        <p:nvGraphicFramePr>
          <p:cNvPr id="9" name="Diagram 8">
            <a:extLst>
              <a:ext uri="{FF2B5EF4-FFF2-40B4-BE49-F238E27FC236}">
                <a16:creationId xmlns:a16="http://schemas.microsoft.com/office/drawing/2014/main" xmlns="" id="{101C06D3-7C82-4692-841A-8D702F400B1B}"/>
              </a:ext>
            </a:extLst>
          </p:cNvPr>
          <p:cNvGraphicFramePr/>
          <p:nvPr>
            <p:extLst/>
          </p:nvPr>
        </p:nvGraphicFramePr>
        <p:xfrm>
          <a:off x="2419073" y="3175364"/>
          <a:ext cx="4593557" cy="2865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xmlns="" id="{AB83108C-21B8-4D94-A884-4DA3C6248F08}"/>
              </a:ext>
            </a:extLst>
          </p:cNvPr>
          <p:cNvGraphicFramePr/>
          <p:nvPr>
            <p:extLst/>
          </p:nvPr>
        </p:nvGraphicFramePr>
        <p:xfrm>
          <a:off x="2419073" y="1479303"/>
          <a:ext cx="4593557" cy="28654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xmlns="" id="{3BF5F52F-39E0-41FD-A0B2-3FE034AAE503}"/>
              </a:ext>
            </a:extLst>
          </p:cNvPr>
          <p:cNvSpPr txBox="1"/>
          <p:nvPr/>
        </p:nvSpPr>
        <p:spPr>
          <a:xfrm>
            <a:off x="1219199" y="2681187"/>
            <a:ext cx="1673158" cy="461665"/>
          </a:xfrm>
          <a:prstGeom prst="rect">
            <a:avLst/>
          </a:prstGeom>
          <a:noFill/>
        </p:spPr>
        <p:txBody>
          <a:bodyPr wrap="square" rtlCol="0">
            <a:spAutoFit/>
          </a:bodyPr>
          <a:lstStyle/>
          <a:p>
            <a:r>
              <a:rPr lang="en-CA" sz="2400" b="1" dirty="0">
                <a:solidFill>
                  <a:srgbClr val="2185C5"/>
                </a:solidFill>
                <a:latin typeface="Lato" panose="020B0604020202020204" charset="0"/>
              </a:rPr>
              <a:t>MEN</a:t>
            </a:r>
            <a:endParaRPr lang="en-CA" b="1" dirty="0">
              <a:solidFill>
                <a:srgbClr val="2185C5"/>
              </a:solidFill>
              <a:latin typeface="Lato" panose="020B0604020202020204" charset="0"/>
            </a:endParaRPr>
          </a:p>
        </p:txBody>
      </p:sp>
      <p:sp>
        <p:nvSpPr>
          <p:cNvPr id="11" name="TextBox 10">
            <a:extLst>
              <a:ext uri="{FF2B5EF4-FFF2-40B4-BE49-F238E27FC236}">
                <a16:creationId xmlns:a16="http://schemas.microsoft.com/office/drawing/2014/main" xmlns="" id="{C0F9D3A9-6607-476F-8B8A-F26C252FA73E}"/>
              </a:ext>
            </a:extLst>
          </p:cNvPr>
          <p:cNvSpPr txBox="1"/>
          <p:nvPr/>
        </p:nvSpPr>
        <p:spPr>
          <a:xfrm>
            <a:off x="810637" y="4351026"/>
            <a:ext cx="1673158" cy="461665"/>
          </a:xfrm>
          <a:prstGeom prst="rect">
            <a:avLst/>
          </a:prstGeom>
          <a:noFill/>
        </p:spPr>
        <p:txBody>
          <a:bodyPr wrap="square" rtlCol="0">
            <a:spAutoFit/>
          </a:bodyPr>
          <a:lstStyle/>
          <a:p>
            <a:r>
              <a:rPr lang="en-CA" sz="2400" b="1" dirty="0">
                <a:solidFill>
                  <a:srgbClr val="FF0000"/>
                </a:solidFill>
                <a:latin typeface="Lato" panose="020B0604020202020204" charset="0"/>
              </a:rPr>
              <a:t>WOMEN</a:t>
            </a:r>
            <a:endParaRPr lang="en-CA" b="1" dirty="0">
              <a:solidFill>
                <a:srgbClr val="FF0000"/>
              </a:solidFill>
              <a:latin typeface="Lato" panose="020B0604020202020204" charset="0"/>
            </a:endParaRPr>
          </a:p>
        </p:txBody>
      </p:sp>
      <p:grpSp>
        <p:nvGrpSpPr>
          <p:cNvPr id="12" name="Group 11">
            <a:extLst>
              <a:ext uri="{FF2B5EF4-FFF2-40B4-BE49-F238E27FC236}">
                <a16:creationId xmlns:a16="http://schemas.microsoft.com/office/drawing/2014/main" xmlns="" id="{F9696611-5125-4042-ABB8-40AFFEF41AD9}"/>
              </a:ext>
            </a:extLst>
          </p:cNvPr>
          <p:cNvGrpSpPr/>
          <p:nvPr/>
        </p:nvGrpSpPr>
        <p:grpSpPr>
          <a:xfrm>
            <a:off x="0" y="0"/>
            <a:ext cx="9144000" cy="564205"/>
            <a:chOff x="0" y="0"/>
            <a:chExt cx="9144000" cy="564205"/>
          </a:xfrm>
        </p:grpSpPr>
        <p:sp>
          <p:nvSpPr>
            <p:cNvPr id="13" name="Rectangle 12">
              <a:extLst>
                <a:ext uri="{FF2B5EF4-FFF2-40B4-BE49-F238E27FC236}">
                  <a16:creationId xmlns:a16="http://schemas.microsoft.com/office/drawing/2014/main" xmlns="" id="{93997608-F361-4359-9527-2142753251D6}"/>
                </a:ext>
              </a:extLst>
            </p:cNvPr>
            <p:cNvSpPr/>
            <p:nvPr/>
          </p:nvSpPr>
          <p:spPr>
            <a:xfrm>
              <a:off x="0" y="1"/>
              <a:ext cx="9144000" cy="564204"/>
            </a:xfrm>
            <a:prstGeom prst="rect">
              <a:avLst/>
            </a:prstGeom>
            <a:solidFill>
              <a:srgbClr val="069DA6"/>
            </a:solidFill>
            <a:ln>
              <a:solidFill>
                <a:srgbClr val="069DA6"/>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pic>
          <p:nvPicPr>
            <p:cNvPr id="14" name="Picture 13">
              <a:extLst>
                <a:ext uri="{FF2B5EF4-FFF2-40B4-BE49-F238E27FC236}">
                  <a16:creationId xmlns:a16="http://schemas.microsoft.com/office/drawing/2014/main" xmlns="" id="{DB96E1E5-49D1-4873-B3C3-89B7A2BEAE94}"/>
                </a:ext>
              </a:extLst>
            </p:cNvPr>
            <p:cNvPicPr>
              <a:picLocks noChangeAspect="1"/>
            </p:cNvPicPr>
            <p:nvPr/>
          </p:nvPicPr>
          <p:blipFill>
            <a:blip r:embed="rId13"/>
            <a:stretch>
              <a:fillRect/>
            </a:stretch>
          </p:blipFill>
          <p:spPr>
            <a:xfrm>
              <a:off x="21643" y="0"/>
              <a:ext cx="967675" cy="564204"/>
            </a:xfrm>
            <a:prstGeom prst="rect">
              <a:avLst/>
            </a:prstGeom>
          </p:spPr>
        </p:pic>
        <p:pic>
          <p:nvPicPr>
            <p:cNvPr id="15" name="Picture 14">
              <a:extLst>
                <a:ext uri="{FF2B5EF4-FFF2-40B4-BE49-F238E27FC236}">
                  <a16:creationId xmlns:a16="http://schemas.microsoft.com/office/drawing/2014/main" xmlns="" id="{1C0AB402-58EA-46A9-902A-379D38896BA8}"/>
                </a:ext>
              </a:extLst>
            </p:cNvPr>
            <p:cNvPicPr>
              <a:picLocks noChangeAspect="1"/>
            </p:cNvPicPr>
            <p:nvPr/>
          </p:nvPicPr>
          <p:blipFill rotWithShape="1">
            <a:blip r:embed="rId14"/>
            <a:srcRect b="6446"/>
            <a:stretch/>
          </p:blipFill>
          <p:spPr>
            <a:xfrm>
              <a:off x="8423830" y="1"/>
              <a:ext cx="698527" cy="564204"/>
            </a:xfrm>
            <a:prstGeom prst="rect">
              <a:avLst/>
            </a:prstGeom>
          </p:spPr>
        </p:pic>
      </p:grpSp>
      <p:sp>
        <p:nvSpPr>
          <p:cNvPr id="17" name="TextBox 16">
            <a:extLst>
              <a:ext uri="{FF2B5EF4-FFF2-40B4-BE49-F238E27FC236}">
                <a16:creationId xmlns:a16="http://schemas.microsoft.com/office/drawing/2014/main" xmlns="" id="{A50942A4-DA9A-40AF-AA19-A8B41AABED1F}"/>
              </a:ext>
            </a:extLst>
          </p:cNvPr>
          <p:cNvSpPr txBox="1"/>
          <p:nvPr/>
        </p:nvSpPr>
        <p:spPr>
          <a:xfrm>
            <a:off x="4070459" y="128213"/>
            <a:ext cx="967675" cy="276999"/>
          </a:xfrm>
          <a:prstGeom prst="rect">
            <a:avLst/>
          </a:prstGeom>
          <a:noFill/>
        </p:spPr>
        <p:txBody>
          <a:bodyPr wrap="square" rtlCol="0">
            <a:spAutoFit/>
          </a:bodyPr>
          <a:lstStyle/>
          <a:p>
            <a:pPr algn="ctr"/>
            <a:fld id="{8912CB16-D82E-403B-B292-712E370086A1}" type="slidenum">
              <a:rPr lang="en-CA" sz="1200" b="1" smtClean="0">
                <a:solidFill>
                  <a:schemeClr val="bg1"/>
                </a:solidFill>
                <a:latin typeface="Lato" panose="020B0604020202020204" charset="0"/>
              </a:rPr>
              <a:t>15</a:t>
            </a:fld>
            <a:endParaRPr lang="en-CA" b="1" dirty="0">
              <a:solidFill>
                <a:schemeClr val="bg1"/>
              </a:solidFill>
              <a:latin typeface="Lato" panose="020B0604020202020204" charset="0"/>
            </a:endParaRPr>
          </a:p>
        </p:txBody>
      </p:sp>
    </p:spTree>
    <p:extLst>
      <p:ext uri="{BB962C8B-B14F-4D97-AF65-F5344CB8AC3E}">
        <p14:creationId xmlns:p14="http://schemas.microsoft.com/office/powerpoint/2010/main" val="777100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893697" y="168761"/>
            <a:ext cx="7644307"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CA" dirty="0"/>
              <a:t>Progression gap</a:t>
            </a:r>
            <a:endParaRPr dirty="0"/>
          </a:p>
        </p:txBody>
      </p:sp>
      <p:sp>
        <p:nvSpPr>
          <p:cNvPr id="8" name="Shape 111">
            <a:extLst>
              <a:ext uri="{FF2B5EF4-FFF2-40B4-BE49-F238E27FC236}">
                <a16:creationId xmlns:a16="http://schemas.microsoft.com/office/drawing/2014/main" xmlns="" id="{C3068FDA-F3A8-4C46-8218-14895573CA7F}"/>
              </a:ext>
            </a:extLst>
          </p:cNvPr>
          <p:cNvSpPr txBox="1">
            <a:spLocks noGrp="1"/>
          </p:cNvSpPr>
          <p:nvPr>
            <p:ph type="body" idx="1"/>
          </p:nvPr>
        </p:nvSpPr>
        <p:spPr>
          <a:xfrm>
            <a:off x="368751" y="1311761"/>
            <a:ext cx="8169253" cy="878078"/>
          </a:xfrm>
          <a:prstGeom prst="rect">
            <a:avLst/>
          </a:prstGeom>
        </p:spPr>
        <p:txBody>
          <a:bodyPr spcFirstLastPara="1" wrap="square" lIns="91425" tIns="91425" rIns="91425" bIns="91425" anchor="t" anchorCtr="0">
            <a:noAutofit/>
          </a:bodyPr>
          <a:lstStyle/>
          <a:p>
            <a:pPr>
              <a:spcAft>
                <a:spcPts val="600"/>
              </a:spcAft>
            </a:pPr>
            <a:r>
              <a:rPr lang="en-CA" dirty="0"/>
              <a:t>Quotas</a:t>
            </a:r>
          </a:p>
        </p:txBody>
      </p:sp>
      <p:grpSp>
        <p:nvGrpSpPr>
          <p:cNvPr id="12" name="Group 11">
            <a:extLst>
              <a:ext uri="{FF2B5EF4-FFF2-40B4-BE49-F238E27FC236}">
                <a16:creationId xmlns:a16="http://schemas.microsoft.com/office/drawing/2014/main" xmlns="" id="{F9696611-5125-4042-ABB8-40AFFEF41AD9}"/>
              </a:ext>
            </a:extLst>
          </p:cNvPr>
          <p:cNvGrpSpPr/>
          <p:nvPr/>
        </p:nvGrpSpPr>
        <p:grpSpPr>
          <a:xfrm>
            <a:off x="0" y="0"/>
            <a:ext cx="9144000" cy="564205"/>
            <a:chOff x="0" y="0"/>
            <a:chExt cx="9144000" cy="564205"/>
          </a:xfrm>
        </p:grpSpPr>
        <p:sp>
          <p:nvSpPr>
            <p:cNvPr id="13" name="Rectangle 12">
              <a:extLst>
                <a:ext uri="{FF2B5EF4-FFF2-40B4-BE49-F238E27FC236}">
                  <a16:creationId xmlns:a16="http://schemas.microsoft.com/office/drawing/2014/main" xmlns="" id="{93997608-F361-4359-9527-2142753251D6}"/>
                </a:ext>
              </a:extLst>
            </p:cNvPr>
            <p:cNvSpPr/>
            <p:nvPr/>
          </p:nvSpPr>
          <p:spPr>
            <a:xfrm>
              <a:off x="0" y="1"/>
              <a:ext cx="9144000" cy="564204"/>
            </a:xfrm>
            <a:prstGeom prst="rect">
              <a:avLst/>
            </a:prstGeom>
            <a:solidFill>
              <a:srgbClr val="069DA6"/>
            </a:solidFill>
            <a:ln>
              <a:solidFill>
                <a:srgbClr val="069DA6"/>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pic>
          <p:nvPicPr>
            <p:cNvPr id="14" name="Picture 13">
              <a:extLst>
                <a:ext uri="{FF2B5EF4-FFF2-40B4-BE49-F238E27FC236}">
                  <a16:creationId xmlns:a16="http://schemas.microsoft.com/office/drawing/2014/main" xmlns="" id="{DB96E1E5-49D1-4873-B3C3-89B7A2BEAE94}"/>
                </a:ext>
              </a:extLst>
            </p:cNvPr>
            <p:cNvPicPr>
              <a:picLocks noChangeAspect="1"/>
            </p:cNvPicPr>
            <p:nvPr/>
          </p:nvPicPr>
          <p:blipFill>
            <a:blip r:embed="rId3"/>
            <a:stretch>
              <a:fillRect/>
            </a:stretch>
          </p:blipFill>
          <p:spPr>
            <a:xfrm>
              <a:off x="21643" y="0"/>
              <a:ext cx="967675" cy="564204"/>
            </a:xfrm>
            <a:prstGeom prst="rect">
              <a:avLst/>
            </a:prstGeom>
          </p:spPr>
        </p:pic>
        <p:pic>
          <p:nvPicPr>
            <p:cNvPr id="15" name="Picture 14">
              <a:extLst>
                <a:ext uri="{FF2B5EF4-FFF2-40B4-BE49-F238E27FC236}">
                  <a16:creationId xmlns:a16="http://schemas.microsoft.com/office/drawing/2014/main" xmlns="" id="{1C0AB402-58EA-46A9-902A-379D38896BA8}"/>
                </a:ext>
              </a:extLst>
            </p:cNvPr>
            <p:cNvPicPr>
              <a:picLocks noChangeAspect="1"/>
            </p:cNvPicPr>
            <p:nvPr/>
          </p:nvPicPr>
          <p:blipFill rotWithShape="1">
            <a:blip r:embed="rId4"/>
            <a:srcRect b="6446"/>
            <a:stretch/>
          </p:blipFill>
          <p:spPr>
            <a:xfrm>
              <a:off x="8423830" y="1"/>
              <a:ext cx="698527" cy="564204"/>
            </a:xfrm>
            <a:prstGeom prst="rect">
              <a:avLst/>
            </a:prstGeom>
          </p:spPr>
        </p:pic>
      </p:grpSp>
      <p:sp>
        <p:nvSpPr>
          <p:cNvPr id="17" name="TextBox 16">
            <a:extLst>
              <a:ext uri="{FF2B5EF4-FFF2-40B4-BE49-F238E27FC236}">
                <a16:creationId xmlns:a16="http://schemas.microsoft.com/office/drawing/2014/main" xmlns="" id="{A50942A4-DA9A-40AF-AA19-A8B41AABED1F}"/>
              </a:ext>
            </a:extLst>
          </p:cNvPr>
          <p:cNvSpPr txBox="1"/>
          <p:nvPr/>
        </p:nvSpPr>
        <p:spPr>
          <a:xfrm>
            <a:off x="4070459" y="128213"/>
            <a:ext cx="967675" cy="276999"/>
          </a:xfrm>
          <a:prstGeom prst="rect">
            <a:avLst/>
          </a:prstGeom>
          <a:noFill/>
        </p:spPr>
        <p:txBody>
          <a:bodyPr wrap="square" rtlCol="0">
            <a:spAutoFit/>
          </a:bodyPr>
          <a:lstStyle/>
          <a:p>
            <a:pPr algn="ctr"/>
            <a:fld id="{8912CB16-D82E-403B-B292-712E370086A1}" type="slidenum">
              <a:rPr lang="en-CA" sz="1200" b="1" smtClean="0">
                <a:solidFill>
                  <a:schemeClr val="bg1"/>
                </a:solidFill>
                <a:latin typeface="Lato" panose="020B0604020202020204" charset="0"/>
              </a:rPr>
              <a:t>16</a:t>
            </a:fld>
            <a:endParaRPr lang="en-CA" b="1" dirty="0">
              <a:solidFill>
                <a:schemeClr val="bg1"/>
              </a:solidFill>
              <a:latin typeface="Lato" panose="020B0604020202020204" charset="0"/>
            </a:endParaRPr>
          </a:p>
        </p:txBody>
      </p:sp>
      <p:graphicFrame>
        <p:nvGraphicFramePr>
          <p:cNvPr id="18" name="Diagram 17">
            <a:extLst>
              <a:ext uri="{FF2B5EF4-FFF2-40B4-BE49-F238E27FC236}">
                <a16:creationId xmlns:a16="http://schemas.microsoft.com/office/drawing/2014/main" xmlns="" id="{49125BFF-95E7-4D0E-8F69-466AC56F18E7}"/>
              </a:ext>
            </a:extLst>
          </p:cNvPr>
          <p:cNvGraphicFramePr/>
          <p:nvPr>
            <p:extLst/>
          </p:nvPr>
        </p:nvGraphicFramePr>
        <p:xfrm>
          <a:off x="1506296" y="1999181"/>
          <a:ext cx="6096000" cy="50177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3083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7200" dirty="0">
                <a:solidFill>
                  <a:srgbClr val="7ECEFD"/>
                </a:solidFill>
              </a:rPr>
              <a:t>4</a:t>
            </a:r>
            <a:r>
              <a:rPr lang="en" sz="7200" dirty="0" smtClean="0">
                <a:solidFill>
                  <a:srgbClr val="7ECEFD"/>
                </a:solidFill>
              </a:rPr>
              <a:t>.</a:t>
            </a:r>
            <a:endParaRPr sz="7200" dirty="0">
              <a:solidFill>
                <a:srgbClr val="7ECEFD"/>
              </a:solidFill>
            </a:endParaRPr>
          </a:p>
          <a:p>
            <a:pPr marL="0" lvl="0" indent="0" rtl="0">
              <a:spcBef>
                <a:spcPts val="0"/>
              </a:spcBef>
              <a:spcAft>
                <a:spcPts val="0"/>
              </a:spcAft>
              <a:buNone/>
            </a:pPr>
            <a:r>
              <a:rPr lang="en-CA" dirty="0" smtClean="0"/>
              <a:t>Project Outputs</a:t>
            </a:r>
            <a:endParaRPr dirty="0"/>
          </a:p>
        </p:txBody>
      </p:sp>
      <p:sp>
        <p:nvSpPr>
          <p:cNvPr id="100" name="Shape 100"/>
          <p:cNvSpPr txBox="1">
            <a:spLocks noGrp="1"/>
          </p:cNvSpPr>
          <p:nvPr>
            <p:ph type="subTitle" idx="1"/>
          </p:nvPr>
        </p:nvSpPr>
        <p:spPr>
          <a:xfrm>
            <a:off x="685800" y="3786738"/>
            <a:ext cx="7772400" cy="104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00880559"/>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893699" y="274650"/>
            <a:ext cx="7644307"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CA" dirty="0" smtClean="0"/>
              <a:t>Knowledge Translation, part 1</a:t>
            </a:r>
            <a:endParaRPr dirty="0"/>
          </a:p>
        </p:txBody>
      </p:sp>
      <p:grpSp>
        <p:nvGrpSpPr>
          <p:cNvPr id="9" name="Group 8">
            <a:extLst>
              <a:ext uri="{FF2B5EF4-FFF2-40B4-BE49-F238E27FC236}">
                <a16:creationId xmlns:a16="http://schemas.microsoft.com/office/drawing/2014/main" xmlns="" id="{8413EB89-E34E-4849-9E41-526458DC5FA8}"/>
              </a:ext>
            </a:extLst>
          </p:cNvPr>
          <p:cNvGrpSpPr/>
          <p:nvPr/>
        </p:nvGrpSpPr>
        <p:grpSpPr>
          <a:xfrm>
            <a:off x="0" y="0"/>
            <a:ext cx="9144000" cy="564205"/>
            <a:chOff x="0" y="0"/>
            <a:chExt cx="9144000" cy="564205"/>
          </a:xfrm>
        </p:grpSpPr>
        <p:sp>
          <p:nvSpPr>
            <p:cNvPr id="10" name="Rectangle 9">
              <a:extLst>
                <a:ext uri="{FF2B5EF4-FFF2-40B4-BE49-F238E27FC236}">
                  <a16:creationId xmlns:a16="http://schemas.microsoft.com/office/drawing/2014/main" xmlns="" id="{E48B0836-F2C4-46C7-AEFF-F068AB33E7C4}"/>
                </a:ext>
              </a:extLst>
            </p:cNvPr>
            <p:cNvSpPr/>
            <p:nvPr/>
          </p:nvSpPr>
          <p:spPr>
            <a:xfrm>
              <a:off x="0" y="1"/>
              <a:ext cx="9144000" cy="564204"/>
            </a:xfrm>
            <a:prstGeom prst="rect">
              <a:avLst/>
            </a:prstGeom>
            <a:solidFill>
              <a:srgbClr val="069DA6"/>
            </a:solidFill>
            <a:ln>
              <a:solidFill>
                <a:srgbClr val="069DA6"/>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pic>
          <p:nvPicPr>
            <p:cNvPr id="11" name="Picture 10">
              <a:extLst>
                <a:ext uri="{FF2B5EF4-FFF2-40B4-BE49-F238E27FC236}">
                  <a16:creationId xmlns:a16="http://schemas.microsoft.com/office/drawing/2014/main" xmlns="" id="{C3C5B911-2C60-4378-A371-7B9CAC2DAECC}"/>
                </a:ext>
              </a:extLst>
            </p:cNvPr>
            <p:cNvPicPr>
              <a:picLocks noChangeAspect="1"/>
            </p:cNvPicPr>
            <p:nvPr/>
          </p:nvPicPr>
          <p:blipFill>
            <a:blip r:embed="rId3"/>
            <a:stretch>
              <a:fillRect/>
            </a:stretch>
          </p:blipFill>
          <p:spPr>
            <a:xfrm>
              <a:off x="21643" y="0"/>
              <a:ext cx="967675" cy="564204"/>
            </a:xfrm>
            <a:prstGeom prst="rect">
              <a:avLst/>
            </a:prstGeom>
          </p:spPr>
        </p:pic>
        <p:pic>
          <p:nvPicPr>
            <p:cNvPr id="12" name="Picture 11">
              <a:extLst>
                <a:ext uri="{FF2B5EF4-FFF2-40B4-BE49-F238E27FC236}">
                  <a16:creationId xmlns:a16="http://schemas.microsoft.com/office/drawing/2014/main" xmlns="" id="{7A413760-4852-4592-AA1F-EC9D009EBACF}"/>
                </a:ext>
              </a:extLst>
            </p:cNvPr>
            <p:cNvPicPr>
              <a:picLocks noChangeAspect="1"/>
            </p:cNvPicPr>
            <p:nvPr/>
          </p:nvPicPr>
          <p:blipFill rotWithShape="1">
            <a:blip r:embed="rId4"/>
            <a:srcRect b="6446"/>
            <a:stretch/>
          </p:blipFill>
          <p:spPr>
            <a:xfrm>
              <a:off x="8423830" y="1"/>
              <a:ext cx="698527" cy="564204"/>
            </a:xfrm>
            <a:prstGeom prst="rect">
              <a:avLst/>
            </a:prstGeom>
          </p:spPr>
        </p:pic>
      </p:grpSp>
      <p:sp>
        <p:nvSpPr>
          <p:cNvPr id="14" name="TextBox 13">
            <a:extLst>
              <a:ext uri="{FF2B5EF4-FFF2-40B4-BE49-F238E27FC236}">
                <a16:creationId xmlns:a16="http://schemas.microsoft.com/office/drawing/2014/main" xmlns="" id="{E0D5D1BB-7F43-4ADC-82D1-20B51A2D637D}"/>
              </a:ext>
            </a:extLst>
          </p:cNvPr>
          <p:cNvSpPr txBox="1"/>
          <p:nvPr/>
        </p:nvSpPr>
        <p:spPr>
          <a:xfrm>
            <a:off x="4070459" y="128213"/>
            <a:ext cx="967675" cy="276999"/>
          </a:xfrm>
          <a:prstGeom prst="rect">
            <a:avLst/>
          </a:prstGeom>
          <a:noFill/>
        </p:spPr>
        <p:txBody>
          <a:bodyPr wrap="square" rtlCol="0">
            <a:spAutoFit/>
          </a:bodyPr>
          <a:lstStyle/>
          <a:p>
            <a:pPr algn="ctr"/>
            <a:fld id="{8912CB16-D82E-403B-B292-712E370086A1}" type="slidenum">
              <a:rPr lang="en-CA" sz="1200" b="1" smtClean="0">
                <a:solidFill>
                  <a:schemeClr val="bg1"/>
                </a:solidFill>
                <a:latin typeface="Lato" panose="020B0604020202020204" charset="0"/>
              </a:rPr>
              <a:t>18</a:t>
            </a:fld>
            <a:endParaRPr lang="en-CA" b="1" dirty="0">
              <a:solidFill>
                <a:schemeClr val="bg1"/>
              </a:solidFill>
              <a:latin typeface="Lato" panose="020B060402020202020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317" y="1417649"/>
            <a:ext cx="6527395" cy="4966217"/>
          </a:xfrm>
          <a:prstGeom prst="rect">
            <a:avLst/>
          </a:prstGeom>
        </p:spPr>
      </p:pic>
    </p:spTree>
    <p:extLst>
      <p:ext uri="{BB962C8B-B14F-4D97-AF65-F5344CB8AC3E}">
        <p14:creationId xmlns:p14="http://schemas.microsoft.com/office/powerpoint/2010/main" val="810213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893699" y="274650"/>
            <a:ext cx="7644307"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CA" dirty="0" smtClean="0"/>
              <a:t>Knowledge Translation, next steps</a:t>
            </a:r>
            <a:endParaRPr dirty="0"/>
          </a:p>
        </p:txBody>
      </p:sp>
      <p:grpSp>
        <p:nvGrpSpPr>
          <p:cNvPr id="9" name="Group 8">
            <a:extLst>
              <a:ext uri="{FF2B5EF4-FFF2-40B4-BE49-F238E27FC236}">
                <a16:creationId xmlns:a16="http://schemas.microsoft.com/office/drawing/2014/main" xmlns="" id="{8413EB89-E34E-4849-9E41-526458DC5FA8}"/>
              </a:ext>
            </a:extLst>
          </p:cNvPr>
          <p:cNvGrpSpPr/>
          <p:nvPr/>
        </p:nvGrpSpPr>
        <p:grpSpPr>
          <a:xfrm>
            <a:off x="0" y="0"/>
            <a:ext cx="9144000" cy="564205"/>
            <a:chOff x="0" y="0"/>
            <a:chExt cx="9144000" cy="564205"/>
          </a:xfrm>
        </p:grpSpPr>
        <p:sp>
          <p:nvSpPr>
            <p:cNvPr id="10" name="Rectangle 9">
              <a:extLst>
                <a:ext uri="{FF2B5EF4-FFF2-40B4-BE49-F238E27FC236}">
                  <a16:creationId xmlns:a16="http://schemas.microsoft.com/office/drawing/2014/main" xmlns="" id="{E48B0836-F2C4-46C7-AEFF-F068AB33E7C4}"/>
                </a:ext>
              </a:extLst>
            </p:cNvPr>
            <p:cNvSpPr/>
            <p:nvPr/>
          </p:nvSpPr>
          <p:spPr>
            <a:xfrm>
              <a:off x="0" y="1"/>
              <a:ext cx="9144000" cy="564204"/>
            </a:xfrm>
            <a:prstGeom prst="rect">
              <a:avLst/>
            </a:prstGeom>
            <a:solidFill>
              <a:srgbClr val="069DA6"/>
            </a:solidFill>
            <a:ln>
              <a:solidFill>
                <a:srgbClr val="069DA6"/>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pic>
          <p:nvPicPr>
            <p:cNvPr id="11" name="Picture 10">
              <a:extLst>
                <a:ext uri="{FF2B5EF4-FFF2-40B4-BE49-F238E27FC236}">
                  <a16:creationId xmlns:a16="http://schemas.microsoft.com/office/drawing/2014/main" xmlns="" id="{C3C5B911-2C60-4378-A371-7B9CAC2DAECC}"/>
                </a:ext>
              </a:extLst>
            </p:cNvPr>
            <p:cNvPicPr>
              <a:picLocks noChangeAspect="1"/>
            </p:cNvPicPr>
            <p:nvPr/>
          </p:nvPicPr>
          <p:blipFill>
            <a:blip r:embed="rId3"/>
            <a:stretch>
              <a:fillRect/>
            </a:stretch>
          </p:blipFill>
          <p:spPr>
            <a:xfrm>
              <a:off x="21643" y="0"/>
              <a:ext cx="967675" cy="564204"/>
            </a:xfrm>
            <a:prstGeom prst="rect">
              <a:avLst/>
            </a:prstGeom>
          </p:spPr>
        </p:pic>
        <p:pic>
          <p:nvPicPr>
            <p:cNvPr id="12" name="Picture 11">
              <a:extLst>
                <a:ext uri="{FF2B5EF4-FFF2-40B4-BE49-F238E27FC236}">
                  <a16:creationId xmlns:a16="http://schemas.microsoft.com/office/drawing/2014/main" xmlns="" id="{7A413760-4852-4592-AA1F-EC9D009EBACF}"/>
                </a:ext>
              </a:extLst>
            </p:cNvPr>
            <p:cNvPicPr>
              <a:picLocks noChangeAspect="1"/>
            </p:cNvPicPr>
            <p:nvPr/>
          </p:nvPicPr>
          <p:blipFill rotWithShape="1">
            <a:blip r:embed="rId4"/>
            <a:srcRect b="6446"/>
            <a:stretch/>
          </p:blipFill>
          <p:spPr>
            <a:xfrm>
              <a:off x="8423830" y="1"/>
              <a:ext cx="698527" cy="564204"/>
            </a:xfrm>
            <a:prstGeom prst="rect">
              <a:avLst/>
            </a:prstGeom>
          </p:spPr>
        </p:pic>
      </p:grpSp>
      <p:sp>
        <p:nvSpPr>
          <p:cNvPr id="14" name="TextBox 13">
            <a:extLst>
              <a:ext uri="{FF2B5EF4-FFF2-40B4-BE49-F238E27FC236}">
                <a16:creationId xmlns:a16="http://schemas.microsoft.com/office/drawing/2014/main" xmlns="" id="{E0D5D1BB-7F43-4ADC-82D1-20B51A2D637D}"/>
              </a:ext>
            </a:extLst>
          </p:cNvPr>
          <p:cNvSpPr txBox="1"/>
          <p:nvPr/>
        </p:nvSpPr>
        <p:spPr>
          <a:xfrm>
            <a:off x="4070459" y="128213"/>
            <a:ext cx="967675" cy="276999"/>
          </a:xfrm>
          <a:prstGeom prst="rect">
            <a:avLst/>
          </a:prstGeom>
          <a:noFill/>
        </p:spPr>
        <p:txBody>
          <a:bodyPr wrap="square" rtlCol="0">
            <a:spAutoFit/>
          </a:bodyPr>
          <a:lstStyle/>
          <a:p>
            <a:pPr algn="ctr"/>
            <a:fld id="{8912CB16-D82E-403B-B292-712E370086A1}" type="slidenum">
              <a:rPr lang="en-CA" sz="1200" b="1" smtClean="0">
                <a:solidFill>
                  <a:schemeClr val="bg1"/>
                </a:solidFill>
                <a:latin typeface="Lato" panose="020B0604020202020204" charset="0"/>
              </a:rPr>
              <a:t>19</a:t>
            </a:fld>
            <a:endParaRPr lang="en-CA" b="1" dirty="0">
              <a:solidFill>
                <a:schemeClr val="bg1"/>
              </a:solidFill>
              <a:latin typeface="Lato" panose="020B0604020202020204" charset="0"/>
            </a:endParaRPr>
          </a:p>
        </p:txBody>
      </p:sp>
      <p:sp>
        <p:nvSpPr>
          <p:cNvPr id="13" name="Shape 111">
            <a:extLst>
              <a:ext uri="{FF2B5EF4-FFF2-40B4-BE49-F238E27FC236}">
                <a16:creationId xmlns:a16="http://schemas.microsoft.com/office/drawing/2014/main" xmlns="" id="{C3068FDA-F3A8-4C46-8218-14895573CA7F}"/>
              </a:ext>
            </a:extLst>
          </p:cNvPr>
          <p:cNvSpPr txBox="1">
            <a:spLocks noGrp="1"/>
          </p:cNvSpPr>
          <p:nvPr>
            <p:ph type="body" idx="1"/>
          </p:nvPr>
        </p:nvSpPr>
        <p:spPr>
          <a:xfrm>
            <a:off x="1163712" y="1939200"/>
            <a:ext cx="5813493" cy="3851999"/>
          </a:xfrm>
          <a:prstGeom prst="rect">
            <a:avLst/>
          </a:prstGeom>
        </p:spPr>
        <p:txBody>
          <a:bodyPr spcFirstLastPara="1" wrap="square" lIns="91425" tIns="91425" rIns="91425" bIns="91425" anchor="t" anchorCtr="0">
            <a:noAutofit/>
          </a:bodyPr>
          <a:lstStyle/>
          <a:p>
            <a:pPr>
              <a:spcAft>
                <a:spcPts val="600"/>
              </a:spcAft>
            </a:pPr>
            <a:r>
              <a:rPr lang="en-CA" dirty="0" smtClean="0"/>
              <a:t>“Best Practices in Gender Diversity”</a:t>
            </a:r>
            <a:endParaRPr lang="en-CA" dirty="0"/>
          </a:p>
          <a:p>
            <a:pPr>
              <a:spcAft>
                <a:spcPts val="600"/>
              </a:spcAft>
            </a:pPr>
            <a:r>
              <a:rPr lang="en-CA" dirty="0" smtClean="0"/>
              <a:t>“Ethics of</a:t>
            </a:r>
            <a:r>
              <a:rPr lang="mr-IN" dirty="0" smtClean="0"/>
              <a:t>…</a:t>
            </a:r>
            <a:endParaRPr lang="en-US" dirty="0" smtClean="0"/>
          </a:p>
          <a:p>
            <a:pPr lvl="1">
              <a:spcAft>
                <a:spcPts val="600"/>
              </a:spcAft>
            </a:pPr>
            <a:r>
              <a:rPr lang="en-CA" dirty="0" smtClean="0"/>
              <a:t>Diversity Training</a:t>
            </a:r>
          </a:p>
          <a:p>
            <a:pPr lvl="1">
              <a:spcAft>
                <a:spcPts val="600"/>
              </a:spcAft>
            </a:pPr>
            <a:r>
              <a:rPr lang="en-CA" dirty="0" smtClean="0"/>
              <a:t>Quotas</a:t>
            </a:r>
          </a:p>
          <a:p>
            <a:pPr lvl="1">
              <a:spcAft>
                <a:spcPts val="600"/>
              </a:spcAft>
            </a:pPr>
            <a:r>
              <a:rPr lang="en-CA" dirty="0" smtClean="0"/>
              <a:t>Sponsorship &amp; mentorship</a:t>
            </a:r>
          </a:p>
          <a:p>
            <a:pPr lvl="1">
              <a:spcAft>
                <a:spcPts val="600"/>
              </a:spcAft>
            </a:pPr>
            <a:r>
              <a:rPr lang="en-CA" dirty="0" smtClean="0"/>
              <a:t>Etc.</a:t>
            </a:r>
            <a:endParaRPr lang="en-CA" dirty="0"/>
          </a:p>
          <a:p>
            <a:pPr marL="38100" indent="0">
              <a:spcAft>
                <a:spcPts val="600"/>
              </a:spcAft>
              <a:buNone/>
            </a:pPr>
            <a:endParaRPr lang="en-CA" dirty="0"/>
          </a:p>
          <a:p>
            <a:pPr>
              <a:spcAft>
                <a:spcPts val="600"/>
              </a:spcAft>
            </a:pPr>
            <a:endParaRPr lang="en-CA" sz="3000" dirty="0"/>
          </a:p>
        </p:txBody>
      </p:sp>
      <p:sp>
        <p:nvSpPr>
          <p:cNvPr id="15" name="Rounded Rectangle 14"/>
          <p:cNvSpPr/>
          <p:nvPr/>
        </p:nvSpPr>
        <p:spPr>
          <a:xfrm>
            <a:off x="1397529" y="5683738"/>
            <a:ext cx="6313533" cy="886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Then: White paper summarizing empirical work. Then peer-reviewed paper on ethics.</a:t>
            </a:r>
            <a:endParaRPr lang="en-US" sz="1800" dirty="0"/>
          </a:p>
        </p:txBody>
      </p:sp>
    </p:spTree>
    <p:extLst>
      <p:ext uri="{BB962C8B-B14F-4D97-AF65-F5344CB8AC3E}">
        <p14:creationId xmlns:p14="http://schemas.microsoft.com/office/powerpoint/2010/main" val="99573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7200" dirty="0">
                <a:solidFill>
                  <a:srgbClr val="7ECEFD"/>
                </a:solidFill>
              </a:rPr>
              <a:t>1.</a:t>
            </a:r>
            <a:endParaRPr sz="7200" dirty="0">
              <a:solidFill>
                <a:srgbClr val="7ECEFD"/>
              </a:solidFill>
            </a:endParaRPr>
          </a:p>
          <a:p>
            <a:pPr marL="0" lvl="0" indent="0" rtl="0">
              <a:spcBef>
                <a:spcPts val="0"/>
              </a:spcBef>
              <a:spcAft>
                <a:spcPts val="0"/>
              </a:spcAft>
              <a:buNone/>
            </a:pPr>
            <a:r>
              <a:rPr lang="en-CA" dirty="0"/>
              <a:t>Introduction</a:t>
            </a:r>
            <a:endParaRPr dirty="0"/>
          </a:p>
        </p:txBody>
      </p:sp>
      <p:sp>
        <p:nvSpPr>
          <p:cNvPr id="100" name="Shape 100"/>
          <p:cNvSpPr txBox="1">
            <a:spLocks noGrp="1"/>
          </p:cNvSpPr>
          <p:nvPr>
            <p:ph type="subTitle" idx="1"/>
          </p:nvPr>
        </p:nvSpPr>
        <p:spPr>
          <a:xfrm>
            <a:off x="114299" y="3985705"/>
            <a:ext cx="8741833" cy="104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CA" dirty="0"/>
              <a:t>Women in Leadership | Problem Statement | The Business Case</a:t>
            </a:r>
            <a:endParaRPr dirty="0"/>
          </a:p>
        </p:txBody>
      </p:sp>
    </p:spTree>
    <p:extLst>
      <p:ext uri="{BB962C8B-B14F-4D97-AF65-F5344CB8AC3E}">
        <p14:creationId xmlns:p14="http://schemas.microsoft.com/office/powerpoint/2010/main" val="126326671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ctrTitle" idx="4294967295"/>
          </p:nvPr>
        </p:nvSpPr>
        <p:spPr>
          <a:xfrm>
            <a:off x="916025" y="968125"/>
            <a:ext cx="5561100"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6000">
                <a:solidFill>
                  <a:srgbClr val="7ECEFD"/>
                </a:solidFill>
              </a:rPr>
              <a:t>Thanks!</a:t>
            </a:r>
            <a:endParaRPr sz="6000">
              <a:solidFill>
                <a:srgbClr val="7ECEFD"/>
              </a:solidFill>
            </a:endParaRPr>
          </a:p>
        </p:txBody>
      </p:sp>
      <p:sp>
        <p:nvSpPr>
          <p:cNvPr id="306" name="Shape 306"/>
          <p:cNvSpPr txBox="1">
            <a:spLocks noGrp="1"/>
          </p:cNvSpPr>
          <p:nvPr>
            <p:ph type="subTitle" idx="4294967295"/>
          </p:nvPr>
        </p:nvSpPr>
        <p:spPr>
          <a:xfrm>
            <a:off x="916025" y="2338950"/>
            <a:ext cx="5561100" cy="1046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4800" b="1">
                <a:solidFill>
                  <a:srgbClr val="FFFFFF"/>
                </a:solidFill>
              </a:rPr>
              <a:t>Any questions?</a:t>
            </a:r>
            <a:endParaRPr sz="4800" b="1">
              <a:solidFill>
                <a:srgbClr val="FFFFFF"/>
              </a:solidFill>
            </a:endParaRPr>
          </a:p>
        </p:txBody>
      </p:sp>
      <p:sp>
        <p:nvSpPr>
          <p:cNvPr id="307" name="Shape 307"/>
          <p:cNvSpPr txBox="1">
            <a:spLocks noGrp="1"/>
          </p:cNvSpPr>
          <p:nvPr>
            <p:ph type="body" idx="4294967295"/>
          </p:nvPr>
        </p:nvSpPr>
        <p:spPr>
          <a:xfrm>
            <a:off x="916025" y="3678675"/>
            <a:ext cx="5561100" cy="2660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endParaRPr sz="2400" dirty="0">
              <a:solidFill>
                <a:srgbClr val="FFFFFF"/>
              </a:solidFill>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893699" y="274650"/>
            <a:ext cx="7644307"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CA" dirty="0" smtClean="0"/>
              <a:t>The Present Project</a:t>
            </a:r>
            <a:endParaRPr dirty="0"/>
          </a:p>
        </p:txBody>
      </p:sp>
      <p:sp>
        <p:nvSpPr>
          <p:cNvPr id="111" name="Shape 111"/>
          <p:cNvSpPr txBox="1">
            <a:spLocks noGrp="1"/>
          </p:cNvSpPr>
          <p:nvPr>
            <p:ph type="body" idx="1"/>
          </p:nvPr>
        </p:nvSpPr>
        <p:spPr>
          <a:xfrm>
            <a:off x="963097" y="1520452"/>
            <a:ext cx="7136648" cy="4816848"/>
          </a:xfrm>
          <a:prstGeom prst="rect">
            <a:avLst/>
          </a:prstGeom>
        </p:spPr>
        <p:txBody>
          <a:bodyPr spcFirstLastPara="1" wrap="square" lIns="91425" tIns="91425" rIns="91425" bIns="91425" anchor="t" anchorCtr="0">
            <a:noAutofit/>
          </a:bodyPr>
          <a:lstStyle/>
          <a:p>
            <a:pPr>
              <a:spcAft>
                <a:spcPts val="600"/>
              </a:spcAft>
            </a:pPr>
            <a:r>
              <a:rPr lang="en-CA" dirty="0" smtClean="0"/>
              <a:t>Diversity, inclusion, equality are good.</a:t>
            </a:r>
          </a:p>
          <a:p>
            <a:pPr>
              <a:spcAft>
                <a:spcPts val="600"/>
              </a:spcAft>
            </a:pPr>
            <a:r>
              <a:rPr lang="en-CA" dirty="0" smtClean="0"/>
              <a:t>What is the best way to achieve those? What </a:t>
            </a:r>
            <a:r>
              <a:rPr lang="en-CA" i="1" dirty="0" smtClean="0"/>
              <a:t>works</a:t>
            </a:r>
            <a:r>
              <a:rPr lang="en-CA" dirty="0" smtClean="0"/>
              <a:t>?</a:t>
            </a:r>
          </a:p>
          <a:p>
            <a:pPr>
              <a:spcAft>
                <a:spcPts val="600"/>
              </a:spcAft>
            </a:pPr>
            <a:r>
              <a:rPr lang="en-CA" dirty="0" smtClean="0"/>
              <a:t>Of the mechanisms that work, which ones are </a:t>
            </a:r>
            <a:r>
              <a:rPr lang="en-CA" i="1" dirty="0" smtClean="0"/>
              <a:t>ethically</a:t>
            </a:r>
            <a:r>
              <a:rPr lang="en-CA" dirty="0" smtClean="0"/>
              <a:t> best?</a:t>
            </a:r>
          </a:p>
          <a:p>
            <a:pPr lvl="1">
              <a:spcAft>
                <a:spcPts val="600"/>
              </a:spcAft>
            </a:pPr>
            <a:r>
              <a:rPr lang="en-CA" sz="2000" dirty="0" smtClean="0"/>
              <a:t>Do the most good.</a:t>
            </a:r>
          </a:p>
          <a:p>
            <a:pPr lvl="1">
              <a:spcAft>
                <a:spcPts val="600"/>
              </a:spcAft>
            </a:pPr>
            <a:r>
              <a:rPr lang="en-CA" sz="2000" dirty="0" smtClean="0"/>
              <a:t>Do the broadest good.</a:t>
            </a:r>
          </a:p>
          <a:p>
            <a:pPr lvl="1">
              <a:spcAft>
                <a:spcPts val="600"/>
              </a:spcAft>
            </a:pPr>
            <a:r>
              <a:rPr lang="en-CA" sz="2000" dirty="0" smtClean="0"/>
              <a:t>Impose the fewest harms.</a:t>
            </a:r>
          </a:p>
          <a:p>
            <a:pPr lvl="1">
              <a:spcAft>
                <a:spcPts val="600"/>
              </a:spcAft>
            </a:pPr>
            <a:r>
              <a:rPr lang="en-CA" sz="2000" dirty="0" smtClean="0"/>
              <a:t>Avoid especially unjust harms.</a:t>
            </a:r>
          </a:p>
          <a:p>
            <a:pPr lvl="1">
              <a:spcAft>
                <a:spcPts val="600"/>
              </a:spcAft>
            </a:pPr>
            <a:r>
              <a:rPr lang="en-CA" sz="2000" dirty="0" smtClean="0"/>
              <a:t>Impinge on human freedom the least</a:t>
            </a:r>
            <a:r>
              <a:rPr lang="en-CA" dirty="0" smtClean="0"/>
              <a:t>.</a:t>
            </a:r>
            <a:endParaRPr lang="en-CA" dirty="0"/>
          </a:p>
        </p:txBody>
      </p:sp>
      <p:grpSp>
        <p:nvGrpSpPr>
          <p:cNvPr id="2" name="Group 1">
            <a:extLst>
              <a:ext uri="{FF2B5EF4-FFF2-40B4-BE49-F238E27FC236}">
                <a16:creationId xmlns:a16="http://schemas.microsoft.com/office/drawing/2014/main" xmlns="" id="{A8B5FEE4-B36B-4C2C-823D-6CB7B70CFBBB}"/>
              </a:ext>
            </a:extLst>
          </p:cNvPr>
          <p:cNvGrpSpPr/>
          <p:nvPr/>
        </p:nvGrpSpPr>
        <p:grpSpPr>
          <a:xfrm>
            <a:off x="0" y="0"/>
            <a:ext cx="9144000" cy="564205"/>
            <a:chOff x="0" y="0"/>
            <a:chExt cx="9144000" cy="564205"/>
          </a:xfrm>
        </p:grpSpPr>
        <p:sp>
          <p:nvSpPr>
            <p:cNvPr id="6" name="Rectangle 5">
              <a:extLst>
                <a:ext uri="{FF2B5EF4-FFF2-40B4-BE49-F238E27FC236}">
                  <a16:creationId xmlns:a16="http://schemas.microsoft.com/office/drawing/2014/main" xmlns="" id="{F38DB6EC-1D66-49E4-96C1-FBEE54A02C8E}"/>
                </a:ext>
              </a:extLst>
            </p:cNvPr>
            <p:cNvSpPr/>
            <p:nvPr/>
          </p:nvSpPr>
          <p:spPr>
            <a:xfrm>
              <a:off x="0" y="1"/>
              <a:ext cx="9144000" cy="564204"/>
            </a:xfrm>
            <a:prstGeom prst="rect">
              <a:avLst/>
            </a:prstGeom>
            <a:solidFill>
              <a:srgbClr val="069DA6"/>
            </a:solidFill>
            <a:ln>
              <a:solidFill>
                <a:srgbClr val="069DA6"/>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xmlns="" id="{DC4B27F5-1748-46F5-A36F-EA809D570CFF}"/>
                </a:ext>
              </a:extLst>
            </p:cNvPr>
            <p:cNvPicPr>
              <a:picLocks noChangeAspect="1"/>
            </p:cNvPicPr>
            <p:nvPr/>
          </p:nvPicPr>
          <p:blipFill>
            <a:blip r:embed="rId3"/>
            <a:stretch>
              <a:fillRect/>
            </a:stretch>
          </p:blipFill>
          <p:spPr>
            <a:xfrm>
              <a:off x="21643" y="0"/>
              <a:ext cx="967675" cy="564204"/>
            </a:xfrm>
            <a:prstGeom prst="rect">
              <a:avLst/>
            </a:prstGeom>
          </p:spPr>
        </p:pic>
        <p:pic>
          <p:nvPicPr>
            <p:cNvPr id="8" name="Picture 7">
              <a:extLst>
                <a:ext uri="{FF2B5EF4-FFF2-40B4-BE49-F238E27FC236}">
                  <a16:creationId xmlns:a16="http://schemas.microsoft.com/office/drawing/2014/main" xmlns="" id="{C98C040E-CC8D-481F-AA9E-FD9921B52BE0}"/>
                </a:ext>
              </a:extLst>
            </p:cNvPr>
            <p:cNvPicPr>
              <a:picLocks noChangeAspect="1"/>
            </p:cNvPicPr>
            <p:nvPr/>
          </p:nvPicPr>
          <p:blipFill rotWithShape="1">
            <a:blip r:embed="rId4"/>
            <a:srcRect b="6446"/>
            <a:stretch/>
          </p:blipFill>
          <p:spPr>
            <a:xfrm>
              <a:off x="8423830" y="1"/>
              <a:ext cx="698527" cy="564204"/>
            </a:xfrm>
            <a:prstGeom prst="rect">
              <a:avLst/>
            </a:prstGeom>
          </p:spPr>
        </p:pic>
      </p:grpSp>
      <p:sp>
        <p:nvSpPr>
          <p:cNvPr id="4" name="TextBox 3">
            <a:extLst>
              <a:ext uri="{FF2B5EF4-FFF2-40B4-BE49-F238E27FC236}">
                <a16:creationId xmlns:a16="http://schemas.microsoft.com/office/drawing/2014/main" xmlns="" id="{C7FB3D3F-FD90-46F2-9490-B098A196DCBE}"/>
              </a:ext>
            </a:extLst>
          </p:cNvPr>
          <p:cNvSpPr txBox="1"/>
          <p:nvPr/>
        </p:nvSpPr>
        <p:spPr>
          <a:xfrm>
            <a:off x="4070459" y="128213"/>
            <a:ext cx="967675" cy="276999"/>
          </a:xfrm>
          <a:prstGeom prst="rect">
            <a:avLst/>
          </a:prstGeom>
          <a:noFill/>
        </p:spPr>
        <p:txBody>
          <a:bodyPr wrap="square" rtlCol="0">
            <a:spAutoFit/>
          </a:bodyPr>
          <a:lstStyle/>
          <a:p>
            <a:pPr algn="ctr"/>
            <a:fld id="{8912CB16-D82E-403B-B292-712E370086A1}" type="slidenum">
              <a:rPr lang="en-CA" sz="1200" b="1" smtClean="0">
                <a:solidFill>
                  <a:schemeClr val="bg1"/>
                </a:solidFill>
                <a:latin typeface="Lato" panose="020B0604020202020204" charset="0"/>
              </a:rPr>
              <a:t>3</a:t>
            </a:fld>
            <a:endParaRPr lang="en-CA" b="1" dirty="0">
              <a:solidFill>
                <a:schemeClr val="bg1"/>
              </a:solidFill>
              <a:latin typeface="Lato" panose="020B0604020202020204" charset="0"/>
            </a:endParaRPr>
          </a:p>
        </p:txBody>
      </p:sp>
    </p:spTree>
    <p:extLst>
      <p:ext uri="{BB962C8B-B14F-4D97-AF65-F5344CB8AC3E}">
        <p14:creationId xmlns:p14="http://schemas.microsoft.com/office/powerpoint/2010/main" val="8469473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1">
                                            <p:txEl>
                                              <p:pRg st="2" end="2"/>
                                            </p:txEl>
                                          </p:spTgt>
                                        </p:tgtEl>
                                        <p:attrNameLst>
                                          <p:attrName>style.visibility</p:attrName>
                                        </p:attrNameLst>
                                      </p:cBhvr>
                                      <p:to>
                                        <p:strVal val="visible"/>
                                      </p:to>
                                    </p:set>
                                    <p:animEffect transition="in" filter="dissolve">
                                      <p:cBhvr>
                                        <p:cTn id="7" dur="500"/>
                                        <p:tgtEl>
                                          <p:spTgt spid="111">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11">
                                            <p:txEl>
                                              <p:pRg st="3" end="3"/>
                                            </p:txEl>
                                          </p:spTgt>
                                        </p:tgtEl>
                                        <p:attrNameLst>
                                          <p:attrName>style.visibility</p:attrName>
                                        </p:attrNameLst>
                                      </p:cBhvr>
                                      <p:to>
                                        <p:strVal val="visible"/>
                                      </p:to>
                                    </p:set>
                                    <p:animEffect transition="in" filter="dissolve">
                                      <p:cBhvr>
                                        <p:cTn id="10" dur="500"/>
                                        <p:tgtEl>
                                          <p:spTgt spid="111">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11">
                                            <p:txEl>
                                              <p:pRg st="4" end="4"/>
                                            </p:txEl>
                                          </p:spTgt>
                                        </p:tgtEl>
                                        <p:attrNameLst>
                                          <p:attrName>style.visibility</p:attrName>
                                        </p:attrNameLst>
                                      </p:cBhvr>
                                      <p:to>
                                        <p:strVal val="visible"/>
                                      </p:to>
                                    </p:set>
                                    <p:animEffect transition="in" filter="dissolve">
                                      <p:cBhvr>
                                        <p:cTn id="13" dur="500"/>
                                        <p:tgtEl>
                                          <p:spTgt spid="111">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11">
                                            <p:txEl>
                                              <p:pRg st="5" end="5"/>
                                            </p:txEl>
                                          </p:spTgt>
                                        </p:tgtEl>
                                        <p:attrNameLst>
                                          <p:attrName>style.visibility</p:attrName>
                                        </p:attrNameLst>
                                      </p:cBhvr>
                                      <p:to>
                                        <p:strVal val="visible"/>
                                      </p:to>
                                    </p:set>
                                    <p:animEffect transition="in" filter="dissolve">
                                      <p:cBhvr>
                                        <p:cTn id="16" dur="500"/>
                                        <p:tgtEl>
                                          <p:spTgt spid="111">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11">
                                            <p:txEl>
                                              <p:pRg st="6" end="6"/>
                                            </p:txEl>
                                          </p:spTgt>
                                        </p:tgtEl>
                                        <p:attrNameLst>
                                          <p:attrName>style.visibility</p:attrName>
                                        </p:attrNameLst>
                                      </p:cBhvr>
                                      <p:to>
                                        <p:strVal val="visible"/>
                                      </p:to>
                                    </p:set>
                                    <p:animEffect transition="in" filter="dissolve">
                                      <p:cBhvr>
                                        <p:cTn id="19" dur="500"/>
                                        <p:tgtEl>
                                          <p:spTgt spid="111">
                                            <p:txEl>
                                              <p:pRg st="6" end="6"/>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11">
                                            <p:txEl>
                                              <p:pRg st="7" end="7"/>
                                            </p:txEl>
                                          </p:spTgt>
                                        </p:tgtEl>
                                        <p:attrNameLst>
                                          <p:attrName>style.visibility</p:attrName>
                                        </p:attrNameLst>
                                      </p:cBhvr>
                                      <p:to>
                                        <p:strVal val="visible"/>
                                      </p:to>
                                    </p:set>
                                    <p:animEffect transition="in" filter="dissolve">
                                      <p:cBhvr>
                                        <p:cTn id="22" dur="500"/>
                                        <p:tgtEl>
                                          <p:spTgt spid="1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893699" y="274650"/>
            <a:ext cx="7644307"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CA" dirty="0"/>
              <a:t>Diversity and Leadership</a:t>
            </a:r>
            <a:endParaRPr dirty="0"/>
          </a:p>
        </p:txBody>
      </p:sp>
      <p:sp>
        <p:nvSpPr>
          <p:cNvPr id="111" name="Shape 111"/>
          <p:cNvSpPr txBox="1">
            <a:spLocks noGrp="1"/>
          </p:cNvSpPr>
          <p:nvPr>
            <p:ph type="body" idx="1"/>
          </p:nvPr>
        </p:nvSpPr>
        <p:spPr>
          <a:xfrm>
            <a:off x="963097" y="1520452"/>
            <a:ext cx="7136648" cy="3121886"/>
          </a:xfrm>
          <a:prstGeom prst="rect">
            <a:avLst/>
          </a:prstGeom>
        </p:spPr>
        <p:txBody>
          <a:bodyPr spcFirstLastPara="1" wrap="square" lIns="91425" tIns="91425" rIns="91425" bIns="91425" anchor="t" anchorCtr="0">
            <a:noAutofit/>
          </a:bodyPr>
          <a:lstStyle/>
          <a:p>
            <a:pPr>
              <a:spcAft>
                <a:spcPts val="600"/>
              </a:spcAft>
            </a:pPr>
            <a:r>
              <a:rPr lang="en-CA" dirty="0"/>
              <a:t>Studied for decades</a:t>
            </a:r>
            <a:r>
              <a:rPr lang="en-CA" sz="1600" dirty="0"/>
              <a:t> (e.g. Hollander &amp; Offermann, 1990) </a:t>
            </a:r>
          </a:p>
          <a:p>
            <a:pPr>
              <a:spcAft>
                <a:spcPts val="600"/>
              </a:spcAft>
            </a:pPr>
            <a:r>
              <a:rPr lang="en-CA" dirty="0"/>
              <a:t>Focus on the </a:t>
            </a:r>
            <a:r>
              <a:rPr lang="en-CA" b="1" i="1" dirty="0"/>
              <a:t>Business Case for Diversity </a:t>
            </a:r>
            <a:r>
              <a:rPr lang="en-CA" sz="1600" dirty="0"/>
              <a:t>(e.g. Dalton &amp; Dalton, 2005) </a:t>
            </a:r>
          </a:p>
          <a:p>
            <a:pPr lvl="1">
              <a:spcAft>
                <a:spcPts val="600"/>
              </a:spcAft>
            </a:pPr>
            <a:r>
              <a:rPr lang="en-CA" dirty="0"/>
              <a:t>The idea that more diverse teams perform better</a:t>
            </a:r>
          </a:p>
          <a:p>
            <a:pPr marL="457200" lvl="1" indent="-419100">
              <a:spcBef>
                <a:spcPts val="600"/>
              </a:spcBef>
              <a:spcAft>
                <a:spcPts val="600"/>
              </a:spcAft>
              <a:buSzPts val="3000"/>
              <a:buFont typeface="Lato"/>
              <a:buChar char="▷"/>
            </a:pPr>
            <a:r>
              <a:rPr lang="en-CA" sz="3000" dirty="0"/>
              <a:t>Some progress made, but </a:t>
            </a:r>
            <a:r>
              <a:rPr lang="en-CA" sz="3000" dirty="0" smtClean="0"/>
              <a:t>slowly</a:t>
            </a:r>
            <a:endParaRPr lang="en-CA" sz="3000" dirty="0"/>
          </a:p>
        </p:txBody>
      </p:sp>
      <p:sp>
        <p:nvSpPr>
          <p:cNvPr id="3" name="TextBox 2">
            <a:extLst>
              <a:ext uri="{FF2B5EF4-FFF2-40B4-BE49-F238E27FC236}">
                <a16:creationId xmlns:a16="http://schemas.microsoft.com/office/drawing/2014/main" xmlns="" id="{EF638EAF-3592-47A7-B4B9-1D85A0D3154B}"/>
              </a:ext>
            </a:extLst>
          </p:cNvPr>
          <p:cNvSpPr txBox="1"/>
          <p:nvPr/>
        </p:nvSpPr>
        <p:spPr>
          <a:xfrm>
            <a:off x="3568794" y="4642338"/>
            <a:ext cx="4724306" cy="1600438"/>
          </a:xfrm>
          <a:prstGeom prst="rect">
            <a:avLst/>
          </a:prstGeom>
          <a:noFill/>
        </p:spPr>
        <p:txBody>
          <a:bodyPr wrap="square" rtlCol="0">
            <a:spAutoFit/>
          </a:bodyPr>
          <a:lstStyle/>
          <a:p>
            <a:pPr algn="ctr"/>
            <a:r>
              <a:rPr lang="en-CA" sz="1800" b="1" dirty="0" smtClean="0">
                <a:solidFill>
                  <a:srgbClr val="10B3A9"/>
                </a:solidFill>
              </a:rPr>
              <a:t>It will take </a:t>
            </a:r>
            <a:r>
              <a:rPr lang="en-CA" sz="3200" b="1" dirty="0" smtClean="0">
                <a:solidFill>
                  <a:srgbClr val="10B3A9"/>
                </a:solidFill>
              </a:rPr>
              <a:t>167 </a:t>
            </a:r>
            <a:r>
              <a:rPr lang="en-CA" sz="3200" b="1" dirty="0">
                <a:solidFill>
                  <a:srgbClr val="10B3A9"/>
                </a:solidFill>
              </a:rPr>
              <a:t>years </a:t>
            </a:r>
            <a:r>
              <a:rPr lang="en-CA" sz="1800" b="1" dirty="0">
                <a:solidFill>
                  <a:srgbClr val="10B3A9"/>
                </a:solidFill>
              </a:rPr>
              <a:t>to achieve </a:t>
            </a:r>
          </a:p>
          <a:p>
            <a:pPr algn="ctr"/>
            <a:r>
              <a:rPr lang="en-CA" sz="2400" b="1" dirty="0">
                <a:solidFill>
                  <a:srgbClr val="10B3A9"/>
                </a:solidFill>
              </a:rPr>
              <a:t>Gender Equality </a:t>
            </a:r>
            <a:r>
              <a:rPr lang="en-CA" sz="1800" b="1" dirty="0">
                <a:solidFill>
                  <a:srgbClr val="10B3A9"/>
                </a:solidFill>
              </a:rPr>
              <a:t>in</a:t>
            </a:r>
            <a:r>
              <a:rPr lang="en-CA" sz="2400" b="1" dirty="0">
                <a:solidFill>
                  <a:srgbClr val="10B3A9"/>
                </a:solidFill>
              </a:rPr>
              <a:t> </a:t>
            </a:r>
          </a:p>
          <a:p>
            <a:pPr algn="ctr"/>
            <a:r>
              <a:rPr lang="en-CA" sz="2400" b="1" dirty="0">
                <a:solidFill>
                  <a:srgbClr val="10B3A9"/>
                </a:solidFill>
              </a:rPr>
              <a:t>North America </a:t>
            </a:r>
          </a:p>
          <a:p>
            <a:pPr algn="ctr"/>
            <a:r>
              <a:rPr lang="en-CA" sz="1600" b="1" dirty="0">
                <a:solidFill>
                  <a:srgbClr val="10B3A9"/>
                </a:solidFill>
              </a:rPr>
              <a:t>(WEF, 2017)</a:t>
            </a:r>
            <a:endParaRPr lang="en-CA" sz="1800" b="1" dirty="0">
              <a:solidFill>
                <a:srgbClr val="10B3A9"/>
              </a:solidFill>
            </a:endParaRPr>
          </a:p>
        </p:txBody>
      </p:sp>
      <p:pic>
        <p:nvPicPr>
          <p:cNvPr id="5" name="Picture 4">
            <a:extLst>
              <a:ext uri="{FF2B5EF4-FFF2-40B4-BE49-F238E27FC236}">
                <a16:creationId xmlns:a16="http://schemas.microsoft.com/office/drawing/2014/main" xmlns="" id="{5248E641-EC78-4964-9324-8B0C16EB62AE}"/>
              </a:ext>
            </a:extLst>
          </p:cNvPr>
          <p:cNvPicPr>
            <a:picLocks noChangeAspect="1"/>
          </p:cNvPicPr>
          <p:nvPr/>
        </p:nvPicPr>
        <p:blipFill>
          <a:blip r:embed="rId3"/>
          <a:stretch>
            <a:fillRect/>
          </a:stretch>
        </p:blipFill>
        <p:spPr>
          <a:xfrm>
            <a:off x="2273811" y="4745140"/>
            <a:ext cx="1362147" cy="1362147"/>
          </a:xfrm>
          <a:prstGeom prst="rect">
            <a:avLst/>
          </a:prstGeom>
        </p:spPr>
      </p:pic>
      <p:grpSp>
        <p:nvGrpSpPr>
          <p:cNvPr id="2" name="Group 1">
            <a:extLst>
              <a:ext uri="{FF2B5EF4-FFF2-40B4-BE49-F238E27FC236}">
                <a16:creationId xmlns:a16="http://schemas.microsoft.com/office/drawing/2014/main" xmlns="" id="{A8B5FEE4-B36B-4C2C-823D-6CB7B70CFBBB}"/>
              </a:ext>
            </a:extLst>
          </p:cNvPr>
          <p:cNvGrpSpPr/>
          <p:nvPr/>
        </p:nvGrpSpPr>
        <p:grpSpPr>
          <a:xfrm>
            <a:off x="0" y="0"/>
            <a:ext cx="9144000" cy="564205"/>
            <a:chOff x="0" y="0"/>
            <a:chExt cx="9144000" cy="564205"/>
          </a:xfrm>
        </p:grpSpPr>
        <p:sp>
          <p:nvSpPr>
            <p:cNvPr id="6" name="Rectangle 5">
              <a:extLst>
                <a:ext uri="{FF2B5EF4-FFF2-40B4-BE49-F238E27FC236}">
                  <a16:creationId xmlns:a16="http://schemas.microsoft.com/office/drawing/2014/main" xmlns="" id="{F38DB6EC-1D66-49E4-96C1-FBEE54A02C8E}"/>
                </a:ext>
              </a:extLst>
            </p:cNvPr>
            <p:cNvSpPr/>
            <p:nvPr/>
          </p:nvSpPr>
          <p:spPr>
            <a:xfrm>
              <a:off x="0" y="1"/>
              <a:ext cx="9144000" cy="564204"/>
            </a:xfrm>
            <a:prstGeom prst="rect">
              <a:avLst/>
            </a:prstGeom>
            <a:solidFill>
              <a:srgbClr val="069DA6"/>
            </a:solidFill>
            <a:ln>
              <a:solidFill>
                <a:srgbClr val="069DA6"/>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xmlns="" id="{DC4B27F5-1748-46F5-A36F-EA809D570CFF}"/>
                </a:ext>
              </a:extLst>
            </p:cNvPr>
            <p:cNvPicPr>
              <a:picLocks noChangeAspect="1"/>
            </p:cNvPicPr>
            <p:nvPr/>
          </p:nvPicPr>
          <p:blipFill>
            <a:blip r:embed="rId4"/>
            <a:stretch>
              <a:fillRect/>
            </a:stretch>
          </p:blipFill>
          <p:spPr>
            <a:xfrm>
              <a:off x="21643" y="0"/>
              <a:ext cx="967675" cy="564204"/>
            </a:xfrm>
            <a:prstGeom prst="rect">
              <a:avLst/>
            </a:prstGeom>
          </p:spPr>
        </p:pic>
        <p:pic>
          <p:nvPicPr>
            <p:cNvPr id="8" name="Picture 7">
              <a:extLst>
                <a:ext uri="{FF2B5EF4-FFF2-40B4-BE49-F238E27FC236}">
                  <a16:creationId xmlns:a16="http://schemas.microsoft.com/office/drawing/2014/main" xmlns="" id="{C98C040E-CC8D-481F-AA9E-FD9921B52BE0}"/>
                </a:ext>
              </a:extLst>
            </p:cNvPr>
            <p:cNvPicPr>
              <a:picLocks noChangeAspect="1"/>
            </p:cNvPicPr>
            <p:nvPr/>
          </p:nvPicPr>
          <p:blipFill rotWithShape="1">
            <a:blip r:embed="rId5"/>
            <a:srcRect b="6446"/>
            <a:stretch/>
          </p:blipFill>
          <p:spPr>
            <a:xfrm>
              <a:off x="8423830" y="1"/>
              <a:ext cx="698527" cy="564204"/>
            </a:xfrm>
            <a:prstGeom prst="rect">
              <a:avLst/>
            </a:prstGeom>
          </p:spPr>
        </p:pic>
      </p:grpSp>
      <p:sp>
        <p:nvSpPr>
          <p:cNvPr id="4" name="TextBox 3">
            <a:extLst>
              <a:ext uri="{FF2B5EF4-FFF2-40B4-BE49-F238E27FC236}">
                <a16:creationId xmlns:a16="http://schemas.microsoft.com/office/drawing/2014/main" xmlns="" id="{C7FB3D3F-FD90-46F2-9490-B098A196DCBE}"/>
              </a:ext>
            </a:extLst>
          </p:cNvPr>
          <p:cNvSpPr txBox="1"/>
          <p:nvPr/>
        </p:nvSpPr>
        <p:spPr>
          <a:xfrm>
            <a:off x="4070459" y="128213"/>
            <a:ext cx="967675" cy="276999"/>
          </a:xfrm>
          <a:prstGeom prst="rect">
            <a:avLst/>
          </a:prstGeom>
          <a:noFill/>
        </p:spPr>
        <p:txBody>
          <a:bodyPr wrap="square" rtlCol="0">
            <a:spAutoFit/>
          </a:bodyPr>
          <a:lstStyle/>
          <a:p>
            <a:pPr algn="ctr"/>
            <a:fld id="{8912CB16-D82E-403B-B292-712E370086A1}" type="slidenum">
              <a:rPr lang="en-CA" sz="1200" b="1" smtClean="0">
                <a:solidFill>
                  <a:schemeClr val="bg1"/>
                </a:solidFill>
                <a:latin typeface="Lato" panose="020B0604020202020204" charset="0"/>
              </a:rPr>
              <a:t>4</a:t>
            </a:fld>
            <a:endParaRPr lang="en-CA" b="1" dirty="0">
              <a:solidFill>
                <a:schemeClr val="bg1"/>
              </a:solidFill>
              <a:latin typeface="Lato" panose="020B0604020202020204" charset="0"/>
            </a:endParaRPr>
          </a:p>
        </p:txBody>
      </p:sp>
    </p:spTree>
    <p:extLst>
      <p:ext uri="{BB962C8B-B14F-4D97-AF65-F5344CB8AC3E}">
        <p14:creationId xmlns:p14="http://schemas.microsoft.com/office/powerpoint/2010/main" val="1618694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893699" y="274650"/>
            <a:ext cx="7644307"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CA" dirty="0"/>
              <a:t>Problem Statement</a:t>
            </a:r>
            <a:endParaRPr dirty="0"/>
          </a:p>
        </p:txBody>
      </p:sp>
      <p:graphicFrame>
        <p:nvGraphicFramePr>
          <p:cNvPr id="5" name="Chart 4">
            <a:extLst>
              <a:ext uri="{FF2B5EF4-FFF2-40B4-BE49-F238E27FC236}">
                <a16:creationId xmlns:a16="http://schemas.microsoft.com/office/drawing/2014/main" xmlns="" id="{92926DBB-9EFB-4B5D-9059-049AE13ED592}"/>
              </a:ext>
            </a:extLst>
          </p:cNvPr>
          <p:cNvGraphicFramePr/>
          <p:nvPr>
            <p:extLst>
              <p:ext uri="{D42A27DB-BD31-4B8C-83A1-F6EECF244321}">
                <p14:modId xmlns:p14="http://schemas.microsoft.com/office/powerpoint/2010/main" val="3412927681"/>
              </p:ext>
            </p:extLst>
          </p:nvPr>
        </p:nvGraphicFramePr>
        <p:xfrm>
          <a:off x="-10262" y="3136360"/>
          <a:ext cx="4410534" cy="29240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xmlns="" id="{91C15957-7C9D-4AD4-9B65-E55A20786169}"/>
              </a:ext>
            </a:extLst>
          </p:cNvPr>
          <p:cNvGraphicFramePr/>
          <p:nvPr>
            <p:extLst>
              <p:ext uri="{D42A27DB-BD31-4B8C-83A1-F6EECF244321}">
                <p14:modId xmlns:p14="http://schemas.microsoft.com/office/powerpoint/2010/main" val="949809474"/>
              </p:ext>
            </p:extLst>
          </p:nvPr>
        </p:nvGraphicFramePr>
        <p:xfrm>
          <a:off x="4743729" y="3136360"/>
          <a:ext cx="4575717" cy="2924098"/>
        </p:xfrm>
        <a:graphic>
          <a:graphicData uri="http://schemas.openxmlformats.org/drawingml/2006/chart">
            <c:chart xmlns:c="http://schemas.openxmlformats.org/drawingml/2006/chart" xmlns:r="http://schemas.openxmlformats.org/officeDocument/2006/relationships" r:id="rId4"/>
          </a:graphicData>
        </a:graphic>
      </p:graphicFrame>
      <p:sp>
        <p:nvSpPr>
          <p:cNvPr id="10" name="Arrow: Striped Right 9">
            <a:extLst>
              <a:ext uri="{FF2B5EF4-FFF2-40B4-BE49-F238E27FC236}">
                <a16:creationId xmlns:a16="http://schemas.microsoft.com/office/drawing/2014/main" xmlns="" id="{401AFAE4-4F91-4A90-8DF3-AF25477905E6}"/>
              </a:ext>
            </a:extLst>
          </p:cNvPr>
          <p:cNvSpPr/>
          <p:nvPr/>
        </p:nvSpPr>
        <p:spPr>
          <a:xfrm>
            <a:off x="3707851" y="4160484"/>
            <a:ext cx="2071757" cy="875849"/>
          </a:xfrm>
          <a:prstGeom prst="stripedRightArrow">
            <a:avLst>
              <a:gd name="adj1" fmla="val 38136"/>
              <a:gd name="adj2" fmla="val 56178"/>
            </a:avLst>
          </a:prstGeom>
          <a:solidFill>
            <a:srgbClr val="2185C5"/>
          </a:solidFill>
          <a:ln>
            <a:solidFill>
              <a:srgbClr val="218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xmlns="" id="{644C3F4E-8A05-496E-B919-EB6B92D86A67}"/>
              </a:ext>
            </a:extLst>
          </p:cNvPr>
          <p:cNvSpPr txBox="1"/>
          <p:nvPr/>
        </p:nvSpPr>
        <p:spPr>
          <a:xfrm>
            <a:off x="1658364" y="1607501"/>
            <a:ext cx="5827271" cy="1200329"/>
          </a:xfrm>
          <a:prstGeom prst="rect">
            <a:avLst/>
          </a:prstGeom>
          <a:noFill/>
        </p:spPr>
        <p:txBody>
          <a:bodyPr wrap="square" rtlCol="0">
            <a:spAutoFit/>
          </a:bodyPr>
          <a:lstStyle/>
          <a:p>
            <a:pPr algn="ctr"/>
            <a:r>
              <a:rPr lang="en-CA" sz="2400" b="1" i="1" dirty="0">
                <a:solidFill>
                  <a:srgbClr val="2185C5"/>
                </a:solidFill>
                <a:latin typeface="Calibri Light" panose="020F0302020204030204" pitchFamily="34" charset="0"/>
                <a:cs typeface="Calibri Light" panose="020F0302020204030204" pitchFamily="34" charset="0"/>
              </a:rPr>
              <a:t>Without significant change, the underrepresentation of women in leadership roles is not going to change anytime soon</a:t>
            </a:r>
          </a:p>
        </p:txBody>
      </p:sp>
      <p:sp>
        <p:nvSpPr>
          <p:cNvPr id="14" name="TextBox 13">
            <a:extLst>
              <a:ext uri="{FF2B5EF4-FFF2-40B4-BE49-F238E27FC236}">
                <a16:creationId xmlns:a16="http://schemas.microsoft.com/office/drawing/2014/main" xmlns="" id="{2589508B-8C99-434E-906B-81932ADFBC7D}"/>
              </a:ext>
            </a:extLst>
          </p:cNvPr>
          <p:cNvSpPr txBox="1"/>
          <p:nvPr/>
        </p:nvSpPr>
        <p:spPr>
          <a:xfrm>
            <a:off x="273238" y="6250487"/>
            <a:ext cx="8597524" cy="276999"/>
          </a:xfrm>
          <a:prstGeom prst="rect">
            <a:avLst/>
          </a:prstGeom>
          <a:noFill/>
        </p:spPr>
        <p:txBody>
          <a:bodyPr wrap="square" rtlCol="0">
            <a:spAutoFit/>
          </a:bodyPr>
          <a:lstStyle/>
          <a:p>
            <a:r>
              <a:rPr lang="en-CA" sz="1200" dirty="0"/>
              <a:t>Workforce composition in 2014 and forecasted for 2024 for the average organization in North America. </a:t>
            </a:r>
            <a:r>
              <a:rPr lang="en-CA" sz="1200" i="1" dirty="0"/>
              <a:t>Source: Mercer, 2014</a:t>
            </a:r>
          </a:p>
        </p:txBody>
      </p:sp>
      <p:grpSp>
        <p:nvGrpSpPr>
          <p:cNvPr id="8" name="Group 7">
            <a:extLst>
              <a:ext uri="{FF2B5EF4-FFF2-40B4-BE49-F238E27FC236}">
                <a16:creationId xmlns:a16="http://schemas.microsoft.com/office/drawing/2014/main" xmlns="" id="{42B1312B-CFF9-4060-BF1E-103D2E050BD3}"/>
              </a:ext>
            </a:extLst>
          </p:cNvPr>
          <p:cNvGrpSpPr/>
          <p:nvPr/>
        </p:nvGrpSpPr>
        <p:grpSpPr>
          <a:xfrm>
            <a:off x="0" y="0"/>
            <a:ext cx="9144000" cy="564205"/>
            <a:chOff x="0" y="0"/>
            <a:chExt cx="9144000" cy="564205"/>
          </a:xfrm>
        </p:grpSpPr>
        <p:sp>
          <p:nvSpPr>
            <p:cNvPr id="9" name="Rectangle 8">
              <a:extLst>
                <a:ext uri="{FF2B5EF4-FFF2-40B4-BE49-F238E27FC236}">
                  <a16:creationId xmlns:a16="http://schemas.microsoft.com/office/drawing/2014/main" xmlns="" id="{686AB5EF-2999-4616-865E-692ADCBDC464}"/>
                </a:ext>
              </a:extLst>
            </p:cNvPr>
            <p:cNvSpPr/>
            <p:nvPr/>
          </p:nvSpPr>
          <p:spPr>
            <a:xfrm>
              <a:off x="0" y="1"/>
              <a:ext cx="9144000" cy="564204"/>
            </a:xfrm>
            <a:prstGeom prst="rect">
              <a:avLst/>
            </a:prstGeom>
            <a:solidFill>
              <a:srgbClr val="069DA6"/>
            </a:solidFill>
            <a:ln>
              <a:solidFill>
                <a:srgbClr val="069DA6"/>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pic>
          <p:nvPicPr>
            <p:cNvPr id="12" name="Picture 11">
              <a:extLst>
                <a:ext uri="{FF2B5EF4-FFF2-40B4-BE49-F238E27FC236}">
                  <a16:creationId xmlns:a16="http://schemas.microsoft.com/office/drawing/2014/main" xmlns="" id="{1DCC2D51-4260-4B86-AF28-FF93373346E2}"/>
                </a:ext>
              </a:extLst>
            </p:cNvPr>
            <p:cNvPicPr>
              <a:picLocks noChangeAspect="1"/>
            </p:cNvPicPr>
            <p:nvPr/>
          </p:nvPicPr>
          <p:blipFill>
            <a:blip r:embed="rId5"/>
            <a:stretch>
              <a:fillRect/>
            </a:stretch>
          </p:blipFill>
          <p:spPr>
            <a:xfrm>
              <a:off x="21643" y="0"/>
              <a:ext cx="967675" cy="564204"/>
            </a:xfrm>
            <a:prstGeom prst="rect">
              <a:avLst/>
            </a:prstGeom>
          </p:spPr>
        </p:pic>
        <p:pic>
          <p:nvPicPr>
            <p:cNvPr id="13" name="Picture 12">
              <a:extLst>
                <a:ext uri="{FF2B5EF4-FFF2-40B4-BE49-F238E27FC236}">
                  <a16:creationId xmlns:a16="http://schemas.microsoft.com/office/drawing/2014/main" xmlns="" id="{5E6EB362-2ED3-4501-861C-58FCC5BC8100}"/>
                </a:ext>
              </a:extLst>
            </p:cNvPr>
            <p:cNvPicPr>
              <a:picLocks noChangeAspect="1"/>
            </p:cNvPicPr>
            <p:nvPr/>
          </p:nvPicPr>
          <p:blipFill rotWithShape="1">
            <a:blip r:embed="rId6"/>
            <a:srcRect b="6446"/>
            <a:stretch/>
          </p:blipFill>
          <p:spPr>
            <a:xfrm>
              <a:off x="8423830" y="1"/>
              <a:ext cx="698527" cy="564204"/>
            </a:xfrm>
            <a:prstGeom prst="rect">
              <a:avLst/>
            </a:prstGeom>
          </p:spPr>
        </p:pic>
      </p:grpSp>
      <p:sp>
        <p:nvSpPr>
          <p:cNvPr id="16" name="TextBox 15">
            <a:extLst>
              <a:ext uri="{FF2B5EF4-FFF2-40B4-BE49-F238E27FC236}">
                <a16:creationId xmlns:a16="http://schemas.microsoft.com/office/drawing/2014/main" xmlns="" id="{C8B50637-187D-4E69-9E6E-C99772AA05AF}"/>
              </a:ext>
            </a:extLst>
          </p:cNvPr>
          <p:cNvSpPr txBox="1"/>
          <p:nvPr/>
        </p:nvSpPr>
        <p:spPr>
          <a:xfrm>
            <a:off x="4070459" y="128213"/>
            <a:ext cx="967675" cy="276999"/>
          </a:xfrm>
          <a:prstGeom prst="rect">
            <a:avLst/>
          </a:prstGeom>
          <a:noFill/>
        </p:spPr>
        <p:txBody>
          <a:bodyPr wrap="square" rtlCol="0">
            <a:spAutoFit/>
          </a:bodyPr>
          <a:lstStyle/>
          <a:p>
            <a:pPr algn="ctr"/>
            <a:fld id="{8912CB16-D82E-403B-B292-712E370086A1}" type="slidenum">
              <a:rPr lang="en-CA" sz="1200" b="1" smtClean="0">
                <a:solidFill>
                  <a:schemeClr val="bg1"/>
                </a:solidFill>
                <a:latin typeface="Lato" panose="020B0604020202020204" charset="0"/>
              </a:rPr>
              <a:t>5</a:t>
            </a:fld>
            <a:endParaRPr lang="en-CA" b="1" dirty="0">
              <a:solidFill>
                <a:schemeClr val="bg1"/>
              </a:solidFill>
              <a:latin typeface="Lato" panose="020B0604020202020204" charset="0"/>
            </a:endParaRPr>
          </a:p>
        </p:txBody>
      </p:sp>
    </p:spTree>
    <p:extLst>
      <p:ext uri="{BB962C8B-B14F-4D97-AF65-F5344CB8AC3E}">
        <p14:creationId xmlns:p14="http://schemas.microsoft.com/office/powerpoint/2010/main" val="33924254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P spid="10"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893699" y="274650"/>
            <a:ext cx="7774163" cy="1143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CA" dirty="0"/>
              <a:t>How diversity affects performance</a:t>
            </a:r>
            <a:endParaRPr dirty="0"/>
          </a:p>
        </p:txBody>
      </p:sp>
      <p:sp>
        <p:nvSpPr>
          <p:cNvPr id="234" name="Shape 234"/>
          <p:cNvSpPr txBox="1">
            <a:spLocks noGrp="1"/>
          </p:cNvSpPr>
          <p:nvPr>
            <p:ph type="body" idx="1"/>
          </p:nvPr>
        </p:nvSpPr>
        <p:spPr>
          <a:xfrm>
            <a:off x="836455" y="2572706"/>
            <a:ext cx="2676105" cy="1740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CA" b="1" dirty="0"/>
              <a:t>Creativity and Innovation</a:t>
            </a:r>
            <a:endParaRPr b="1" dirty="0"/>
          </a:p>
          <a:p>
            <a:pPr marL="0" lvl="0" indent="0">
              <a:buNone/>
            </a:pPr>
            <a:r>
              <a:rPr lang="en-CA" sz="1200" dirty="0"/>
              <a:t>(Hewlett, Marshall &amp; </a:t>
            </a:r>
            <a:r>
              <a:rPr lang="en-CA" sz="1200" dirty="0" err="1"/>
              <a:t>Sherbin</a:t>
            </a:r>
            <a:r>
              <a:rPr lang="en-CA" sz="1200" dirty="0"/>
              <a:t>, 2013)</a:t>
            </a:r>
            <a:endParaRPr sz="1200" dirty="0"/>
          </a:p>
        </p:txBody>
      </p:sp>
      <p:sp>
        <p:nvSpPr>
          <p:cNvPr id="235" name="Shape 235"/>
          <p:cNvSpPr txBox="1">
            <a:spLocks noGrp="1"/>
          </p:cNvSpPr>
          <p:nvPr>
            <p:ph type="body" idx="2"/>
          </p:nvPr>
        </p:nvSpPr>
        <p:spPr>
          <a:xfrm>
            <a:off x="3512560" y="2514600"/>
            <a:ext cx="2491200" cy="1740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CA" b="1" dirty="0"/>
              <a:t>Problem Solving and Decision Quality</a:t>
            </a:r>
            <a:endParaRPr b="1" dirty="0"/>
          </a:p>
          <a:p>
            <a:pPr marL="0" lvl="0" indent="0">
              <a:buNone/>
            </a:pPr>
            <a:r>
              <a:rPr lang="en-CA" sz="1200" dirty="0"/>
              <a:t>(Leonard, Levine &amp; Joshi, 2004)</a:t>
            </a:r>
            <a:endParaRPr sz="1200" dirty="0"/>
          </a:p>
        </p:txBody>
      </p:sp>
      <p:sp>
        <p:nvSpPr>
          <p:cNvPr id="236" name="Shape 236"/>
          <p:cNvSpPr txBox="1">
            <a:spLocks noGrp="1"/>
          </p:cNvSpPr>
          <p:nvPr>
            <p:ph type="body" idx="3"/>
          </p:nvPr>
        </p:nvSpPr>
        <p:spPr>
          <a:xfrm>
            <a:off x="6131420" y="2514600"/>
            <a:ext cx="2491200" cy="1740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CA" b="1" dirty="0"/>
              <a:t>Better understanding of clients and Stronger Relations</a:t>
            </a:r>
            <a:endParaRPr b="1" dirty="0"/>
          </a:p>
          <a:p>
            <a:pPr marL="0" lvl="0" indent="0">
              <a:buNone/>
            </a:pPr>
            <a:r>
              <a:rPr lang="en-CA" sz="1200" dirty="0"/>
              <a:t>(Leonard, Levine, &amp; Joshi, 2004)</a:t>
            </a:r>
            <a:endParaRPr sz="1200" dirty="0"/>
          </a:p>
        </p:txBody>
      </p:sp>
      <p:sp>
        <p:nvSpPr>
          <p:cNvPr id="237" name="Shape 237"/>
          <p:cNvSpPr txBox="1">
            <a:spLocks noGrp="1"/>
          </p:cNvSpPr>
          <p:nvPr>
            <p:ph type="body" idx="1"/>
          </p:nvPr>
        </p:nvSpPr>
        <p:spPr>
          <a:xfrm>
            <a:off x="893700" y="4876800"/>
            <a:ext cx="2491200" cy="1740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CA" b="1" dirty="0"/>
              <a:t>Employee Retention</a:t>
            </a:r>
            <a:endParaRPr b="1" dirty="0"/>
          </a:p>
          <a:p>
            <a:pPr marL="0" lvl="0" indent="0">
              <a:buNone/>
            </a:pPr>
            <a:r>
              <a:rPr lang="en-CA" sz="1200" dirty="0"/>
              <a:t>(McKay et al., 2007)</a:t>
            </a:r>
            <a:endParaRPr sz="1200" dirty="0"/>
          </a:p>
        </p:txBody>
      </p:sp>
      <p:sp>
        <p:nvSpPr>
          <p:cNvPr id="238" name="Shape 238"/>
          <p:cNvSpPr txBox="1">
            <a:spLocks noGrp="1"/>
          </p:cNvSpPr>
          <p:nvPr>
            <p:ph type="body" idx="2"/>
          </p:nvPr>
        </p:nvSpPr>
        <p:spPr>
          <a:xfrm>
            <a:off x="3512560" y="4876800"/>
            <a:ext cx="2491200" cy="1740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CA" b="1" dirty="0" smtClean="0"/>
              <a:t>Corporate Image</a:t>
            </a:r>
            <a:endParaRPr b="1" dirty="0"/>
          </a:p>
          <a:p>
            <a:pPr marL="0" lvl="0" indent="0">
              <a:buNone/>
            </a:pPr>
            <a:r>
              <a:rPr lang="en-CA" sz="1200" dirty="0"/>
              <a:t>(</a:t>
            </a:r>
            <a:r>
              <a:rPr lang="en-CA" sz="1200" dirty="0" err="1"/>
              <a:t>Nykiel</a:t>
            </a:r>
            <a:r>
              <a:rPr lang="en-CA" sz="1200" dirty="0"/>
              <a:t>, 1997)</a:t>
            </a:r>
            <a:endParaRPr sz="1200" dirty="0"/>
          </a:p>
        </p:txBody>
      </p:sp>
      <p:sp>
        <p:nvSpPr>
          <p:cNvPr id="239" name="Shape 239"/>
          <p:cNvSpPr txBox="1">
            <a:spLocks noGrp="1"/>
          </p:cNvSpPr>
          <p:nvPr>
            <p:ph type="body" idx="3"/>
          </p:nvPr>
        </p:nvSpPr>
        <p:spPr>
          <a:xfrm>
            <a:off x="6131420" y="4876800"/>
            <a:ext cx="2491200" cy="1740000"/>
          </a:xfrm>
          <a:prstGeom prst="rect">
            <a:avLst/>
          </a:prstGeom>
        </p:spPr>
        <p:txBody>
          <a:bodyPr spcFirstLastPara="1" wrap="square" lIns="91425" tIns="91425" rIns="91425" bIns="91425" anchor="t" anchorCtr="0">
            <a:noAutofit/>
          </a:bodyPr>
          <a:lstStyle/>
          <a:p>
            <a:pPr marL="0" lvl="0" indent="0">
              <a:buNone/>
            </a:pPr>
            <a:r>
              <a:rPr lang="en-CA" b="1" dirty="0"/>
              <a:t>More efficient Marketing Strategies</a:t>
            </a:r>
          </a:p>
          <a:p>
            <a:pPr marL="0" lvl="0" indent="0">
              <a:buNone/>
            </a:pPr>
            <a:r>
              <a:rPr lang="en-CA" sz="1200" dirty="0"/>
              <a:t>(Metcalf &amp; Forth, 2000)</a:t>
            </a:r>
            <a:endParaRPr sz="1200" dirty="0"/>
          </a:p>
        </p:txBody>
      </p:sp>
      <p:sp>
        <p:nvSpPr>
          <p:cNvPr id="240" name="Shape 240"/>
          <p:cNvSpPr/>
          <p:nvPr/>
        </p:nvSpPr>
        <p:spPr>
          <a:xfrm>
            <a:off x="977625" y="1868725"/>
            <a:ext cx="692400" cy="692400"/>
          </a:xfrm>
          <a:prstGeom prst="rect">
            <a:avLst/>
          </a:prstGeom>
          <a:solidFill>
            <a:srgbClr val="7ECEF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a:off x="3608154" y="1866100"/>
            <a:ext cx="692400" cy="692400"/>
          </a:xfrm>
          <a:prstGeom prst="rect">
            <a:avLst/>
          </a:prstGeom>
          <a:solidFill>
            <a:srgbClr val="FF971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a:off x="6238802" y="1874893"/>
            <a:ext cx="692400" cy="692400"/>
          </a:xfrm>
          <a:prstGeom prst="rect">
            <a:avLst/>
          </a:prstGeom>
          <a:solidFill>
            <a:srgbClr val="F2025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 name="Shape 243"/>
          <p:cNvSpPr/>
          <p:nvPr/>
        </p:nvSpPr>
        <p:spPr>
          <a:xfrm>
            <a:off x="977625" y="4228300"/>
            <a:ext cx="692400" cy="692400"/>
          </a:xfrm>
          <a:prstGeom prst="rect">
            <a:avLst/>
          </a:prstGeom>
          <a:solidFill>
            <a:srgbClr val="7ECEF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 name="Shape 244"/>
          <p:cNvSpPr/>
          <p:nvPr/>
        </p:nvSpPr>
        <p:spPr>
          <a:xfrm>
            <a:off x="3604266" y="4221190"/>
            <a:ext cx="692400" cy="692400"/>
          </a:xfrm>
          <a:prstGeom prst="rect">
            <a:avLst/>
          </a:prstGeom>
          <a:solidFill>
            <a:srgbClr val="FF971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Shape 245"/>
          <p:cNvSpPr/>
          <p:nvPr/>
        </p:nvSpPr>
        <p:spPr>
          <a:xfrm>
            <a:off x="6238682" y="4228300"/>
            <a:ext cx="692400" cy="692400"/>
          </a:xfrm>
          <a:prstGeom prst="rect">
            <a:avLst/>
          </a:prstGeom>
          <a:solidFill>
            <a:srgbClr val="F2025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47" name="Shape 247"/>
          <p:cNvGrpSpPr/>
          <p:nvPr/>
        </p:nvGrpSpPr>
        <p:grpSpPr>
          <a:xfrm>
            <a:off x="6409675" y="4361690"/>
            <a:ext cx="391969" cy="408020"/>
            <a:chOff x="5970800" y="1619250"/>
            <a:chExt cx="428650" cy="456725"/>
          </a:xfrm>
        </p:grpSpPr>
        <p:sp>
          <p:nvSpPr>
            <p:cNvPr id="248" name="Shape 248"/>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 name="Shape 249"/>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 name="Shape 250"/>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 name="Shape 251"/>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Shape 252"/>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9" name="Shape 259"/>
          <p:cNvGrpSpPr/>
          <p:nvPr/>
        </p:nvGrpSpPr>
        <p:grpSpPr>
          <a:xfrm>
            <a:off x="3728325" y="4364626"/>
            <a:ext cx="427766" cy="437040"/>
            <a:chOff x="570875" y="4322250"/>
            <a:chExt cx="443300" cy="443325"/>
          </a:xfrm>
        </p:grpSpPr>
        <p:sp>
          <p:nvSpPr>
            <p:cNvPr id="260" name="Shape 260"/>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 name="Shape 263"/>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3" name="Picture 2">
            <a:extLst>
              <a:ext uri="{FF2B5EF4-FFF2-40B4-BE49-F238E27FC236}">
                <a16:creationId xmlns:a16="http://schemas.microsoft.com/office/drawing/2014/main" xmlns="" id="{5F5E3754-9AB8-4AD4-B2B1-E8E102D1CDD3}"/>
              </a:ext>
            </a:extLst>
          </p:cNvPr>
          <p:cNvPicPr>
            <a:picLocks noChangeAspect="1"/>
          </p:cNvPicPr>
          <p:nvPr/>
        </p:nvPicPr>
        <p:blipFill>
          <a:blip r:embed="rId3"/>
          <a:stretch>
            <a:fillRect/>
          </a:stretch>
        </p:blipFill>
        <p:spPr>
          <a:xfrm>
            <a:off x="3679545" y="1931476"/>
            <a:ext cx="548762" cy="548762"/>
          </a:xfrm>
          <a:prstGeom prst="rect">
            <a:avLst/>
          </a:prstGeom>
        </p:spPr>
      </p:pic>
      <p:pic>
        <p:nvPicPr>
          <p:cNvPr id="5" name="Picture 4">
            <a:extLst>
              <a:ext uri="{FF2B5EF4-FFF2-40B4-BE49-F238E27FC236}">
                <a16:creationId xmlns:a16="http://schemas.microsoft.com/office/drawing/2014/main" xmlns="" id="{E0FD749A-1AB0-4A06-8664-FC39DEFAE562}"/>
              </a:ext>
            </a:extLst>
          </p:cNvPr>
          <p:cNvPicPr>
            <a:picLocks noChangeAspect="1"/>
          </p:cNvPicPr>
          <p:nvPr/>
        </p:nvPicPr>
        <p:blipFill>
          <a:blip r:embed="rId4"/>
          <a:stretch>
            <a:fillRect/>
          </a:stretch>
        </p:blipFill>
        <p:spPr>
          <a:xfrm>
            <a:off x="1061377" y="4326912"/>
            <a:ext cx="522835" cy="522835"/>
          </a:xfrm>
          <a:prstGeom prst="rect">
            <a:avLst/>
          </a:prstGeom>
        </p:spPr>
      </p:pic>
      <p:pic>
        <p:nvPicPr>
          <p:cNvPr id="7" name="Picture 6">
            <a:extLst>
              <a:ext uri="{FF2B5EF4-FFF2-40B4-BE49-F238E27FC236}">
                <a16:creationId xmlns:a16="http://schemas.microsoft.com/office/drawing/2014/main" xmlns="" id="{B3B452A2-4720-4E94-8522-6DE10FE9AAF6}"/>
              </a:ext>
            </a:extLst>
          </p:cNvPr>
          <p:cNvPicPr>
            <a:picLocks noChangeAspect="1"/>
          </p:cNvPicPr>
          <p:nvPr/>
        </p:nvPicPr>
        <p:blipFill>
          <a:blip r:embed="rId5"/>
          <a:stretch>
            <a:fillRect/>
          </a:stretch>
        </p:blipFill>
        <p:spPr>
          <a:xfrm>
            <a:off x="1061377" y="1957967"/>
            <a:ext cx="524896" cy="524896"/>
          </a:xfrm>
          <a:prstGeom prst="rect">
            <a:avLst/>
          </a:prstGeom>
        </p:spPr>
      </p:pic>
      <p:pic>
        <p:nvPicPr>
          <p:cNvPr id="9" name="Picture 8">
            <a:extLst>
              <a:ext uri="{FF2B5EF4-FFF2-40B4-BE49-F238E27FC236}">
                <a16:creationId xmlns:a16="http://schemas.microsoft.com/office/drawing/2014/main" xmlns="" id="{9B890C2F-A74C-464A-AE44-7DE081B3319E}"/>
              </a:ext>
            </a:extLst>
          </p:cNvPr>
          <p:cNvPicPr>
            <a:picLocks noChangeAspect="1"/>
          </p:cNvPicPr>
          <p:nvPr/>
        </p:nvPicPr>
        <p:blipFill>
          <a:blip r:embed="rId6"/>
          <a:stretch>
            <a:fillRect/>
          </a:stretch>
        </p:blipFill>
        <p:spPr>
          <a:xfrm>
            <a:off x="6306374" y="1940507"/>
            <a:ext cx="567501" cy="567501"/>
          </a:xfrm>
          <a:prstGeom prst="rect">
            <a:avLst/>
          </a:prstGeom>
        </p:spPr>
      </p:pic>
      <p:grpSp>
        <p:nvGrpSpPr>
          <p:cNvPr id="30" name="Group 29">
            <a:extLst>
              <a:ext uri="{FF2B5EF4-FFF2-40B4-BE49-F238E27FC236}">
                <a16:creationId xmlns:a16="http://schemas.microsoft.com/office/drawing/2014/main" xmlns="" id="{77B0B765-897F-4E80-820D-E9D4EAF4CA22}"/>
              </a:ext>
            </a:extLst>
          </p:cNvPr>
          <p:cNvGrpSpPr/>
          <p:nvPr/>
        </p:nvGrpSpPr>
        <p:grpSpPr>
          <a:xfrm>
            <a:off x="0" y="0"/>
            <a:ext cx="9144000" cy="564205"/>
            <a:chOff x="0" y="0"/>
            <a:chExt cx="9144000" cy="564205"/>
          </a:xfrm>
        </p:grpSpPr>
        <p:sp>
          <p:nvSpPr>
            <p:cNvPr id="31" name="Rectangle 30">
              <a:extLst>
                <a:ext uri="{FF2B5EF4-FFF2-40B4-BE49-F238E27FC236}">
                  <a16:creationId xmlns:a16="http://schemas.microsoft.com/office/drawing/2014/main" xmlns="" id="{BC6DAD3A-2BAA-44B4-98CE-B4B8BEE4B641}"/>
                </a:ext>
              </a:extLst>
            </p:cNvPr>
            <p:cNvSpPr/>
            <p:nvPr/>
          </p:nvSpPr>
          <p:spPr>
            <a:xfrm>
              <a:off x="0" y="1"/>
              <a:ext cx="9144000" cy="564204"/>
            </a:xfrm>
            <a:prstGeom prst="rect">
              <a:avLst/>
            </a:prstGeom>
            <a:solidFill>
              <a:srgbClr val="069DA6"/>
            </a:solidFill>
            <a:ln>
              <a:solidFill>
                <a:srgbClr val="069DA6"/>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pic>
          <p:nvPicPr>
            <p:cNvPr id="32" name="Picture 31">
              <a:extLst>
                <a:ext uri="{FF2B5EF4-FFF2-40B4-BE49-F238E27FC236}">
                  <a16:creationId xmlns:a16="http://schemas.microsoft.com/office/drawing/2014/main" xmlns="" id="{502CB0B1-2140-4C46-B626-F04287260CBB}"/>
                </a:ext>
              </a:extLst>
            </p:cNvPr>
            <p:cNvPicPr>
              <a:picLocks noChangeAspect="1"/>
            </p:cNvPicPr>
            <p:nvPr/>
          </p:nvPicPr>
          <p:blipFill>
            <a:blip r:embed="rId7"/>
            <a:stretch>
              <a:fillRect/>
            </a:stretch>
          </p:blipFill>
          <p:spPr>
            <a:xfrm>
              <a:off x="21643" y="0"/>
              <a:ext cx="967675" cy="564204"/>
            </a:xfrm>
            <a:prstGeom prst="rect">
              <a:avLst/>
            </a:prstGeom>
          </p:spPr>
        </p:pic>
        <p:pic>
          <p:nvPicPr>
            <p:cNvPr id="33" name="Picture 32">
              <a:extLst>
                <a:ext uri="{FF2B5EF4-FFF2-40B4-BE49-F238E27FC236}">
                  <a16:creationId xmlns:a16="http://schemas.microsoft.com/office/drawing/2014/main" xmlns="" id="{152EE603-D7E4-44BE-BB9D-B92F7D5B85C9}"/>
                </a:ext>
              </a:extLst>
            </p:cNvPr>
            <p:cNvPicPr>
              <a:picLocks noChangeAspect="1"/>
            </p:cNvPicPr>
            <p:nvPr/>
          </p:nvPicPr>
          <p:blipFill rotWithShape="1">
            <a:blip r:embed="rId8"/>
            <a:srcRect b="6446"/>
            <a:stretch/>
          </p:blipFill>
          <p:spPr>
            <a:xfrm>
              <a:off x="8423830" y="1"/>
              <a:ext cx="698527" cy="564204"/>
            </a:xfrm>
            <a:prstGeom prst="rect">
              <a:avLst/>
            </a:prstGeom>
          </p:spPr>
        </p:pic>
      </p:grpSp>
      <p:sp>
        <p:nvSpPr>
          <p:cNvPr id="35" name="TextBox 34">
            <a:extLst>
              <a:ext uri="{FF2B5EF4-FFF2-40B4-BE49-F238E27FC236}">
                <a16:creationId xmlns:a16="http://schemas.microsoft.com/office/drawing/2014/main" xmlns="" id="{BBFC2A8F-A6A1-4CDA-82BD-C85F9AC79468}"/>
              </a:ext>
            </a:extLst>
          </p:cNvPr>
          <p:cNvSpPr txBox="1"/>
          <p:nvPr/>
        </p:nvSpPr>
        <p:spPr>
          <a:xfrm>
            <a:off x="4070459" y="128213"/>
            <a:ext cx="967675" cy="276999"/>
          </a:xfrm>
          <a:prstGeom prst="rect">
            <a:avLst/>
          </a:prstGeom>
          <a:noFill/>
        </p:spPr>
        <p:txBody>
          <a:bodyPr wrap="square" rtlCol="0">
            <a:spAutoFit/>
          </a:bodyPr>
          <a:lstStyle/>
          <a:p>
            <a:pPr algn="ctr"/>
            <a:fld id="{8912CB16-D82E-403B-B292-712E370086A1}" type="slidenum">
              <a:rPr lang="en-CA" sz="1200" b="1" smtClean="0">
                <a:solidFill>
                  <a:schemeClr val="bg1"/>
                </a:solidFill>
                <a:latin typeface="Lato" panose="020B0604020202020204" charset="0"/>
              </a:rPr>
              <a:t>6</a:t>
            </a:fld>
            <a:endParaRPr lang="en-CA" b="1" dirty="0">
              <a:solidFill>
                <a:schemeClr val="bg1"/>
              </a:solidFill>
              <a:latin typeface="Lato" panose="020B0604020202020204" charset="0"/>
            </a:endParaRPr>
          </a:p>
        </p:txBody>
      </p:sp>
    </p:spTree>
    <p:extLst>
      <p:ext uri="{BB962C8B-B14F-4D97-AF65-F5344CB8AC3E}">
        <p14:creationId xmlns:p14="http://schemas.microsoft.com/office/powerpoint/2010/main" val="242214859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7200" dirty="0">
                <a:solidFill>
                  <a:srgbClr val="7ECEFD"/>
                </a:solidFill>
              </a:rPr>
              <a:t>2</a:t>
            </a:r>
            <a:r>
              <a:rPr lang="en" sz="7200" dirty="0" smtClean="0">
                <a:solidFill>
                  <a:srgbClr val="7ECEFD"/>
                </a:solidFill>
              </a:rPr>
              <a:t>.</a:t>
            </a:r>
            <a:endParaRPr sz="7200" dirty="0">
              <a:solidFill>
                <a:srgbClr val="7ECEFD"/>
              </a:solidFill>
            </a:endParaRPr>
          </a:p>
          <a:p>
            <a:pPr marL="0" lvl="0" indent="0" rtl="0">
              <a:spcBef>
                <a:spcPts val="0"/>
              </a:spcBef>
              <a:spcAft>
                <a:spcPts val="0"/>
              </a:spcAft>
              <a:buNone/>
            </a:pPr>
            <a:r>
              <a:rPr lang="en-CA" dirty="0"/>
              <a:t>Main challenges faced by </a:t>
            </a:r>
            <a:r>
              <a:rPr lang="en-CA" dirty="0" smtClean="0"/>
              <a:t>Women in Management</a:t>
            </a:r>
            <a:endParaRPr dirty="0"/>
          </a:p>
        </p:txBody>
      </p:sp>
      <p:sp>
        <p:nvSpPr>
          <p:cNvPr id="100" name="Shape 100"/>
          <p:cNvSpPr txBox="1">
            <a:spLocks noGrp="1"/>
          </p:cNvSpPr>
          <p:nvPr>
            <p:ph type="subTitle" idx="1"/>
          </p:nvPr>
        </p:nvSpPr>
        <p:spPr>
          <a:xfrm>
            <a:off x="685800" y="3786738"/>
            <a:ext cx="7772400" cy="104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CA" dirty="0"/>
              <a:t>(And not by Men)</a:t>
            </a:r>
            <a:endParaRPr dirty="0"/>
          </a:p>
        </p:txBody>
      </p:sp>
    </p:spTree>
    <p:extLst>
      <p:ext uri="{BB962C8B-B14F-4D97-AF65-F5344CB8AC3E}">
        <p14:creationId xmlns:p14="http://schemas.microsoft.com/office/powerpoint/2010/main" val="230081462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893699" y="274650"/>
            <a:ext cx="7644307"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CA" dirty="0"/>
              <a:t>Bias, Discrimination and Prejudice </a:t>
            </a:r>
            <a:endParaRPr dirty="0"/>
          </a:p>
        </p:txBody>
      </p:sp>
      <p:sp>
        <p:nvSpPr>
          <p:cNvPr id="111" name="Shape 111"/>
          <p:cNvSpPr txBox="1">
            <a:spLocks noGrp="1"/>
          </p:cNvSpPr>
          <p:nvPr>
            <p:ph type="body" idx="1"/>
          </p:nvPr>
        </p:nvSpPr>
        <p:spPr>
          <a:xfrm>
            <a:off x="438150" y="1417650"/>
            <a:ext cx="8169253" cy="3224688"/>
          </a:xfrm>
          <a:prstGeom prst="rect">
            <a:avLst/>
          </a:prstGeom>
        </p:spPr>
        <p:txBody>
          <a:bodyPr spcFirstLastPara="1" wrap="square" lIns="91425" tIns="91425" rIns="91425" bIns="91425" anchor="t" anchorCtr="0">
            <a:noAutofit/>
          </a:bodyPr>
          <a:lstStyle/>
          <a:p>
            <a:pPr>
              <a:spcAft>
                <a:spcPts val="600"/>
              </a:spcAft>
            </a:pPr>
            <a:r>
              <a:rPr lang="en-CA" dirty="0"/>
              <a:t>Unconscious Bias and Discrimination are recognized as the main problem </a:t>
            </a:r>
            <a:r>
              <a:rPr lang="en-CA" sz="1600" dirty="0"/>
              <a:t>(e.g., Arrow, 1998, </a:t>
            </a:r>
            <a:r>
              <a:rPr lang="en-CA" sz="1600" dirty="0" err="1"/>
              <a:t>Blau</a:t>
            </a:r>
            <a:r>
              <a:rPr lang="en-CA" sz="1600" dirty="0"/>
              <a:t> &amp; Kahn, 2006; Eagly &amp; Chin, 2010). </a:t>
            </a:r>
          </a:p>
          <a:p>
            <a:pPr>
              <a:spcAft>
                <a:spcPts val="600"/>
              </a:spcAft>
            </a:pPr>
            <a:r>
              <a:rPr lang="en-CA" dirty="0"/>
              <a:t>Double Bind </a:t>
            </a:r>
          </a:p>
          <a:p>
            <a:pPr lvl="1">
              <a:spcAft>
                <a:spcPts val="600"/>
              </a:spcAft>
            </a:pPr>
            <a:r>
              <a:rPr lang="en-CA" dirty="0"/>
              <a:t>The agentic requirements of leadership positions vs. the </a:t>
            </a:r>
            <a:r>
              <a:rPr lang="en-CA" dirty="0" smtClean="0"/>
              <a:t>stereotypical </a:t>
            </a:r>
            <a:r>
              <a:rPr lang="en-CA" dirty="0"/>
              <a:t>communal traits </a:t>
            </a:r>
            <a:r>
              <a:rPr lang="en-CA" dirty="0" smtClean="0"/>
              <a:t>attributed to </a:t>
            </a:r>
            <a:r>
              <a:rPr lang="en-CA" dirty="0"/>
              <a:t>women</a:t>
            </a:r>
          </a:p>
          <a:p>
            <a:pPr>
              <a:spcAft>
                <a:spcPts val="600"/>
              </a:spcAft>
            </a:pPr>
            <a:endParaRPr lang="en-CA" sz="3000" dirty="0"/>
          </a:p>
        </p:txBody>
      </p:sp>
      <p:sp>
        <p:nvSpPr>
          <p:cNvPr id="3" name="TextBox 2">
            <a:extLst>
              <a:ext uri="{FF2B5EF4-FFF2-40B4-BE49-F238E27FC236}">
                <a16:creationId xmlns:a16="http://schemas.microsoft.com/office/drawing/2014/main" xmlns="" id="{EF638EAF-3592-47A7-B4B9-1D85A0D3154B}"/>
              </a:ext>
            </a:extLst>
          </p:cNvPr>
          <p:cNvSpPr txBox="1"/>
          <p:nvPr/>
        </p:nvSpPr>
        <p:spPr>
          <a:xfrm>
            <a:off x="3102500" y="4778630"/>
            <a:ext cx="4730656" cy="1323439"/>
          </a:xfrm>
          <a:prstGeom prst="rect">
            <a:avLst/>
          </a:prstGeom>
          <a:noFill/>
        </p:spPr>
        <p:txBody>
          <a:bodyPr wrap="square" rtlCol="0">
            <a:spAutoFit/>
          </a:bodyPr>
          <a:lstStyle/>
          <a:p>
            <a:pPr algn="ctr"/>
            <a:r>
              <a:rPr lang="en-CA" sz="2000" b="1" dirty="0">
                <a:solidFill>
                  <a:srgbClr val="FF0000"/>
                </a:solidFill>
              </a:rPr>
              <a:t>Rather than a glass ceiling, women are facing a labyrinth of</a:t>
            </a:r>
          </a:p>
          <a:p>
            <a:pPr algn="ctr"/>
            <a:r>
              <a:rPr lang="en-CA" sz="2000" b="1" dirty="0">
                <a:solidFill>
                  <a:srgbClr val="FF0000"/>
                </a:solidFill>
              </a:rPr>
              <a:t>difficulties in her path to leadership</a:t>
            </a:r>
          </a:p>
          <a:p>
            <a:pPr algn="ctr"/>
            <a:r>
              <a:rPr lang="en-CA" sz="2000" b="1" dirty="0">
                <a:solidFill>
                  <a:srgbClr val="FF0000"/>
                </a:solidFill>
              </a:rPr>
              <a:t>(Eagly &amp; Carli, 2007)</a:t>
            </a:r>
            <a:endParaRPr lang="en-CA" sz="1200" b="1" dirty="0">
              <a:solidFill>
                <a:srgbClr val="FF0000"/>
              </a:solidFill>
            </a:endParaRPr>
          </a:p>
        </p:txBody>
      </p:sp>
      <p:pic>
        <p:nvPicPr>
          <p:cNvPr id="4" name="Picture 3">
            <a:extLst>
              <a:ext uri="{FF2B5EF4-FFF2-40B4-BE49-F238E27FC236}">
                <a16:creationId xmlns:a16="http://schemas.microsoft.com/office/drawing/2014/main" xmlns="" id="{C8FD67E5-6EEF-450C-A0A3-26F0DB3F8422}"/>
              </a:ext>
            </a:extLst>
          </p:cNvPr>
          <p:cNvPicPr>
            <a:picLocks noChangeAspect="1"/>
          </p:cNvPicPr>
          <p:nvPr/>
        </p:nvPicPr>
        <p:blipFill>
          <a:blip r:embed="rId3"/>
          <a:stretch>
            <a:fillRect/>
          </a:stretch>
        </p:blipFill>
        <p:spPr>
          <a:xfrm rot="16200000">
            <a:off x="1742368" y="4823784"/>
            <a:ext cx="1233132" cy="1233132"/>
          </a:xfrm>
          <a:prstGeom prst="rect">
            <a:avLst/>
          </a:prstGeom>
        </p:spPr>
      </p:pic>
      <p:grpSp>
        <p:nvGrpSpPr>
          <p:cNvPr id="6" name="Group 5">
            <a:extLst>
              <a:ext uri="{FF2B5EF4-FFF2-40B4-BE49-F238E27FC236}">
                <a16:creationId xmlns:a16="http://schemas.microsoft.com/office/drawing/2014/main" xmlns="" id="{C7FBC070-45C3-43B6-B56A-AE687CD19FD9}"/>
              </a:ext>
            </a:extLst>
          </p:cNvPr>
          <p:cNvGrpSpPr/>
          <p:nvPr/>
        </p:nvGrpSpPr>
        <p:grpSpPr>
          <a:xfrm>
            <a:off x="0" y="0"/>
            <a:ext cx="9144000" cy="564205"/>
            <a:chOff x="0" y="0"/>
            <a:chExt cx="9144000" cy="564205"/>
          </a:xfrm>
        </p:grpSpPr>
        <p:sp>
          <p:nvSpPr>
            <p:cNvPr id="7" name="Rectangle 6">
              <a:extLst>
                <a:ext uri="{FF2B5EF4-FFF2-40B4-BE49-F238E27FC236}">
                  <a16:creationId xmlns:a16="http://schemas.microsoft.com/office/drawing/2014/main" xmlns="" id="{3852BA4C-30DB-478F-9DF7-AB4E432E6D9A}"/>
                </a:ext>
              </a:extLst>
            </p:cNvPr>
            <p:cNvSpPr/>
            <p:nvPr/>
          </p:nvSpPr>
          <p:spPr>
            <a:xfrm>
              <a:off x="0" y="1"/>
              <a:ext cx="9144000" cy="564204"/>
            </a:xfrm>
            <a:prstGeom prst="rect">
              <a:avLst/>
            </a:prstGeom>
            <a:solidFill>
              <a:srgbClr val="069DA6"/>
            </a:solidFill>
            <a:ln>
              <a:solidFill>
                <a:srgbClr val="069DA6"/>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xmlns="" id="{DF12EE98-CE1D-4E20-BD4A-E6299ADDEB5A}"/>
                </a:ext>
              </a:extLst>
            </p:cNvPr>
            <p:cNvPicPr>
              <a:picLocks noChangeAspect="1"/>
            </p:cNvPicPr>
            <p:nvPr/>
          </p:nvPicPr>
          <p:blipFill>
            <a:blip r:embed="rId4"/>
            <a:stretch>
              <a:fillRect/>
            </a:stretch>
          </p:blipFill>
          <p:spPr>
            <a:xfrm>
              <a:off x="21643" y="0"/>
              <a:ext cx="967675" cy="564204"/>
            </a:xfrm>
            <a:prstGeom prst="rect">
              <a:avLst/>
            </a:prstGeom>
          </p:spPr>
        </p:pic>
        <p:pic>
          <p:nvPicPr>
            <p:cNvPr id="9" name="Picture 8">
              <a:extLst>
                <a:ext uri="{FF2B5EF4-FFF2-40B4-BE49-F238E27FC236}">
                  <a16:creationId xmlns:a16="http://schemas.microsoft.com/office/drawing/2014/main" xmlns="" id="{819C3E81-5B47-48CB-99D6-EE44D704039E}"/>
                </a:ext>
              </a:extLst>
            </p:cNvPr>
            <p:cNvPicPr>
              <a:picLocks noChangeAspect="1"/>
            </p:cNvPicPr>
            <p:nvPr/>
          </p:nvPicPr>
          <p:blipFill rotWithShape="1">
            <a:blip r:embed="rId5"/>
            <a:srcRect b="6446"/>
            <a:stretch/>
          </p:blipFill>
          <p:spPr>
            <a:xfrm>
              <a:off x="8423830" y="1"/>
              <a:ext cx="698527" cy="564204"/>
            </a:xfrm>
            <a:prstGeom prst="rect">
              <a:avLst/>
            </a:prstGeom>
          </p:spPr>
        </p:pic>
      </p:grpSp>
      <p:sp>
        <p:nvSpPr>
          <p:cNvPr id="11" name="TextBox 10">
            <a:extLst>
              <a:ext uri="{FF2B5EF4-FFF2-40B4-BE49-F238E27FC236}">
                <a16:creationId xmlns:a16="http://schemas.microsoft.com/office/drawing/2014/main" xmlns="" id="{F7F99818-DDC8-42F4-89C5-FEEF98C38708}"/>
              </a:ext>
            </a:extLst>
          </p:cNvPr>
          <p:cNvSpPr txBox="1"/>
          <p:nvPr/>
        </p:nvSpPr>
        <p:spPr>
          <a:xfrm>
            <a:off x="4070459" y="128213"/>
            <a:ext cx="967675" cy="276999"/>
          </a:xfrm>
          <a:prstGeom prst="rect">
            <a:avLst/>
          </a:prstGeom>
          <a:noFill/>
        </p:spPr>
        <p:txBody>
          <a:bodyPr wrap="square" rtlCol="0">
            <a:spAutoFit/>
          </a:bodyPr>
          <a:lstStyle/>
          <a:p>
            <a:pPr algn="ctr"/>
            <a:fld id="{8912CB16-D82E-403B-B292-712E370086A1}" type="slidenum">
              <a:rPr lang="en-CA" sz="1200" b="1" smtClean="0">
                <a:solidFill>
                  <a:schemeClr val="bg1"/>
                </a:solidFill>
                <a:latin typeface="Lato" panose="020B0604020202020204" charset="0"/>
              </a:rPr>
              <a:t>8</a:t>
            </a:fld>
            <a:endParaRPr lang="en-CA" b="1" dirty="0">
              <a:solidFill>
                <a:schemeClr val="bg1"/>
              </a:solidFill>
              <a:latin typeface="Lato" panose="020B0604020202020204" charset="0"/>
            </a:endParaRPr>
          </a:p>
        </p:txBody>
      </p:sp>
    </p:spTree>
    <p:extLst>
      <p:ext uri="{BB962C8B-B14F-4D97-AF65-F5344CB8AC3E}">
        <p14:creationId xmlns:p14="http://schemas.microsoft.com/office/powerpoint/2010/main" val="34134110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505480" y="486113"/>
            <a:ext cx="7644307" cy="73185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CA" dirty="0"/>
              <a:t>Mid Career conflict</a:t>
            </a:r>
            <a:endParaRPr dirty="0"/>
          </a:p>
        </p:txBody>
      </p:sp>
      <p:sp>
        <p:nvSpPr>
          <p:cNvPr id="111" name="Shape 111"/>
          <p:cNvSpPr txBox="1">
            <a:spLocks noGrp="1"/>
          </p:cNvSpPr>
          <p:nvPr>
            <p:ph type="body" idx="1"/>
          </p:nvPr>
        </p:nvSpPr>
        <p:spPr>
          <a:xfrm>
            <a:off x="228843" y="1149869"/>
            <a:ext cx="9279548" cy="3224688"/>
          </a:xfrm>
          <a:prstGeom prst="rect">
            <a:avLst/>
          </a:prstGeom>
        </p:spPr>
        <p:txBody>
          <a:bodyPr spcFirstLastPara="1" wrap="square" lIns="91425" tIns="91425" rIns="91425" bIns="91425" anchor="t" anchorCtr="0">
            <a:noAutofit/>
          </a:bodyPr>
          <a:lstStyle/>
          <a:p>
            <a:pPr>
              <a:spcAft>
                <a:spcPts val="600"/>
              </a:spcAft>
            </a:pPr>
            <a:r>
              <a:rPr lang="en-CA" sz="2400" dirty="0"/>
              <a:t>Because of higher levels of discrimination at higher levels, women tend to resign, retire or move out of the pipeline </a:t>
            </a:r>
            <a:r>
              <a:rPr lang="en-CA" sz="1600" dirty="0"/>
              <a:t>(Carli &amp; Eagly, 2012) </a:t>
            </a:r>
          </a:p>
          <a:p>
            <a:pPr>
              <a:spcAft>
                <a:spcPts val="600"/>
              </a:spcAft>
            </a:pPr>
            <a:r>
              <a:rPr lang="en-CA" sz="2400" dirty="0"/>
              <a:t>In mid-career stage, the willingness to sacrifice career-life balance and the career ambition levels are higher for men than for women </a:t>
            </a:r>
            <a:r>
              <a:rPr lang="en-CA" sz="1600" dirty="0"/>
              <a:t>(Jäkel &amp; Moynihan, 2016)</a:t>
            </a:r>
            <a:endParaRPr lang="en-CA" sz="2800" dirty="0"/>
          </a:p>
        </p:txBody>
      </p:sp>
      <p:graphicFrame>
        <p:nvGraphicFramePr>
          <p:cNvPr id="6" name="Chart 5">
            <a:extLst>
              <a:ext uri="{FF2B5EF4-FFF2-40B4-BE49-F238E27FC236}">
                <a16:creationId xmlns:a16="http://schemas.microsoft.com/office/drawing/2014/main" xmlns="" id="{D6917838-0C9F-492E-96F9-B31FEEDF8839}"/>
              </a:ext>
            </a:extLst>
          </p:cNvPr>
          <p:cNvGraphicFramePr/>
          <p:nvPr>
            <p:extLst>
              <p:ext uri="{D42A27DB-BD31-4B8C-83A1-F6EECF244321}">
                <p14:modId xmlns:p14="http://schemas.microsoft.com/office/powerpoint/2010/main" val="693278924"/>
              </p:ext>
            </p:extLst>
          </p:nvPr>
        </p:nvGraphicFramePr>
        <p:xfrm>
          <a:off x="1221606" y="3634338"/>
          <a:ext cx="6700788" cy="3126028"/>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a:extLst>
              <a:ext uri="{FF2B5EF4-FFF2-40B4-BE49-F238E27FC236}">
                <a16:creationId xmlns:a16="http://schemas.microsoft.com/office/drawing/2014/main" xmlns="" id="{AF954B5A-7E94-4CFA-901B-24B2C243CE2D}"/>
              </a:ext>
            </a:extLst>
          </p:cNvPr>
          <p:cNvGrpSpPr/>
          <p:nvPr/>
        </p:nvGrpSpPr>
        <p:grpSpPr>
          <a:xfrm>
            <a:off x="0" y="0"/>
            <a:ext cx="9144000" cy="564205"/>
            <a:chOff x="0" y="0"/>
            <a:chExt cx="9144000" cy="564205"/>
          </a:xfrm>
        </p:grpSpPr>
        <p:sp>
          <p:nvSpPr>
            <p:cNvPr id="12" name="Rectangle 11">
              <a:extLst>
                <a:ext uri="{FF2B5EF4-FFF2-40B4-BE49-F238E27FC236}">
                  <a16:creationId xmlns:a16="http://schemas.microsoft.com/office/drawing/2014/main" xmlns="" id="{6A77DF1D-8CF2-481B-88F8-B552737FC6FC}"/>
                </a:ext>
              </a:extLst>
            </p:cNvPr>
            <p:cNvSpPr/>
            <p:nvPr/>
          </p:nvSpPr>
          <p:spPr>
            <a:xfrm>
              <a:off x="0" y="1"/>
              <a:ext cx="9144000" cy="564204"/>
            </a:xfrm>
            <a:prstGeom prst="rect">
              <a:avLst/>
            </a:prstGeom>
            <a:solidFill>
              <a:srgbClr val="069DA6"/>
            </a:solidFill>
            <a:ln>
              <a:solidFill>
                <a:srgbClr val="069DA6"/>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pic>
          <p:nvPicPr>
            <p:cNvPr id="13" name="Picture 12">
              <a:extLst>
                <a:ext uri="{FF2B5EF4-FFF2-40B4-BE49-F238E27FC236}">
                  <a16:creationId xmlns:a16="http://schemas.microsoft.com/office/drawing/2014/main" xmlns="" id="{7089A623-01C7-494A-8514-E8AF0B4B8BE4}"/>
                </a:ext>
              </a:extLst>
            </p:cNvPr>
            <p:cNvPicPr>
              <a:picLocks noChangeAspect="1"/>
            </p:cNvPicPr>
            <p:nvPr/>
          </p:nvPicPr>
          <p:blipFill>
            <a:blip r:embed="rId4"/>
            <a:stretch>
              <a:fillRect/>
            </a:stretch>
          </p:blipFill>
          <p:spPr>
            <a:xfrm>
              <a:off x="21643" y="0"/>
              <a:ext cx="967675" cy="564204"/>
            </a:xfrm>
            <a:prstGeom prst="rect">
              <a:avLst/>
            </a:prstGeom>
          </p:spPr>
        </p:pic>
        <p:pic>
          <p:nvPicPr>
            <p:cNvPr id="14" name="Picture 13">
              <a:extLst>
                <a:ext uri="{FF2B5EF4-FFF2-40B4-BE49-F238E27FC236}">
                  <a16:creationId xmlns:a16="http://schemas.microsoft.com/office/drawing/2014/main" xmlns="" id="{EC78B211-3FB5-4B73-B6CE-374548D2D95F}"/>
                </a:ext>
              </a:extLst>
            </p:cNvPr>
            <p:cNvPicPr>
              <a:picLocks noChangeAspect="1"/>
            </p:cNvPicPr>
            <p:nvPr/>
          </p:nvPicPr>
          <p:blipFill rotWithShape="1">
            <a:blip r:embed="rId5"/>
            <a:srcRect b="6446"/>
            <a:stretch/>
          </p:blipFill>
          <p:spPr>
            <a:xfrm>
              <a:off x="8423830" y="1"/>
              <a:ext cx="698527" cy="564204"/>
            </a:xfrm>
            <a:prstGeom prst="rect">
              <a:avLst/>
            </a:prstGeom>
          </p:spPr>
        </p:pic>
      </p:grpSp>
      <p:sp>
        <p:nvSpPr>
          <p:cNvPr id="16" name="TextBox 15">
            <a:extLst>
              <a:ext uri="{FF2B5EF4-FFF2-40B4-BE49-F238E27FC236}">
                <a16:creationId xmlns:a16="http://schemas.microsoft.com/office/drawing/2014/main" xmlns="" id="{1B1A96AE-B887-4DB4-A02D-303C9E14B92F}"/>
              </a:ext>
            </a:extLst>
          </p:cNvPr>
          <p:cNvSpPr txBox="1"/>
          <p:nvPr/>
        </p:nvSpPr>
        <p:spPr>
          <a:xfrm>
            <a:off x="4070459" y="128213"/>
            <a:ext cx="967675" cy="276999"/>
          </a:xfrm>
          <a:prstGeom prst="rect">
            <a:avLst/>
          </a:prstGeom>
          <a:noFill/>
        </p:spPr>
        <p:txBody>
          <a:bodyPr wrap="square" rtlCol="0">
            <a:spAutoFit/>
          </a:bodyPr>
          <a:lstStyle/>
          <a:p>
            <a:pPr algn="ctr"/>
            <a:fld id="{8912CB16-D82E-403B-B292-712E370086A1}" type="slidenum">
              <a:rPr lang="en-CA" sz="1200" b="1" smtClean="0">
                <a:solidFill>
                  <a:schemeClr val="bg1"/>
                </a:solidFill>
                <a:latin typeface="Lato" panose="020B0604020202020204" charset="0"/>
              </a:rPr>
              <a:t>9</a:t>
            </a:fld>
            <a:endParaRPr lang="en-CA" b="1" dirty="0">
              <a:solidFill>
                <a:schemeClr val="bg1"/>
              </a:solidFill>
              <a:latin typeface="Lato" panose="020B0604020202020204" charset="0"/>
            </a:endParaRPr>
          </a:p>
        </p:txBody>
      </p:sp>
    </p:spTree>
    <p:extLst>
      <p:ext uri="{BB962C8B-B14F-4D97-AF65-F5344CB8AC3E}">
        <p14:creationId xmlns:p14="http://schemas.microsoft.com/office/powerpoint/2010/main" val="18054439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theme1.xml><?xml version="1.0" encoding="utf-8"?>
<a:theme xmlns:a="http://schemas.openxmlformats.org/drawingml/2006/main" name="Antonio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3345</TotalTime>
  <Words>893</Words>
  <Application>Microsoft Macintosh PowerPoint</Application>
  <PresentationFormat>On-screen Show (4:3)</PresentationFormat>
  <Paragraphs>146</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 Light</vt:lpstr>
      <vt:lpstr>Wingdings</vt:lpstr>
      <vt:lpstr>Arial</vt:lpstr>
      <vt:lpstr>Lato</vt:lpstr>
      <vt:lpstr>Raleway</vt:lpstr>
      <vt:lpstr>Antonio template</vt:lpstr>
      <vt:lpstr>LEADING TO INCLUSION: Increasing the Opportunities for Women in Canada </vt:lpstr>
      <vt:lpstr>1. Introduction</vt:lpstr>
      <vt:lpstr>The Present Project</vt:lpstr>
      <vt:lpstr>Diversity and Leadership</vt:lpstr>
      <vt:lpstr>Problem Statement</vt:lpstr>
      <vt:lpstr>How diversity affects performance</vt:lpstr>
      <vt:lpstr>2. Main challenges faced by Women in Management</vt:lpstr>
      <vt:lpstr>Bias, Discrimination and Prejudice </vt:lpstr>
      <vt:lpstr>Mid Career conflict</vt:lpstr>
      <vt:lpstr>3. Best Practices</vt:lpstr>
      <vt:lpstr>Four main themes</vt:lpstr>
      <vt:lpstr>Cultural Change</vt:lpstr>
      <vt:lpstr>Work Flexibility</vt:lpstr>
      <vt:lpstr>Talent Pipeline</vt:lpstr>
      <vt:lpstr>Progression gap</vt:lpstr>
      <vt:lpstr>Progression gap</vt:lpstr>
      <vt:lpstr>4. Project Outputs</vt:lpstr>
      <vt:lpstr>Knowledge Translation, part 1</vt:lpstr>
      <vt:lpstr>Knowledge Translation, next steps</vt:lpstr>
      <vt:lpstr>Thanks!</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TO INCLUSION: Increasing the Opportunities for Women in Canada </dc:title>
  <cp:lastModifiedBy>Microsoft Office User</cp:lastModifiedBy>
  <cp:revision>84</cp:revision>
  <dcterms:modified xsi:type="dcterms:W3CDTF">2018-04-12T15:57:57Z</dcterms:modified>
</cp:coreProperties>
</file>