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Lst>
  <p:sldSz cy="5143500" cx="9144000"/>
  <p:notesSz cx="6858000" cy="9144000"/>
  <p:embeddedFontLst>
    <p:embeddedFont>
      <p:font typeface="Roboto"/>
      <p:regular r:id="rId34"/>
      <p:bold r:id="rId35"/>
      <p:italic r:id="rId36"/>
      <p:boldItalic r:id="rId37"/>
    </p:embeddedFont>
    <p:embeddedFont>
      <p:font typeface="Comfortaa"/>
      <p:regular r:id="rId38"/>
      <p:bold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9CDFF4F-709F-41CB-9A8C-AE073296BF3D}">
  <a:tblStyle styleId="{A9CDFF4F-709F-41CB-9A8C-AE073296BF3D}"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font" Target="fonts/Roboto-bold.fntdata"/><Relationship Id="rId12" Type="http://schemas.openxmlformats.org/officeDocument/2006/relationships/slide" Target="slides/slide6.xml"/><Relationship Id="rId34" Type="http://schemas.openxmlformats.org/officeDocument/2006/relationships/font" Target="fonts/Roboto-regular.fntdata"/><Relationship Id="rId15" Type="http://schemas.openxmlformats.org/officeDocument/2006/relationships/slide" Target="slides/slide9.xml"/><Relationship Id="rId37" Type="http://schemas.openxmlformats.org/officeDocument/2006/relationships/font" Target="fonts/Roboto-boldItalic.fntdata"/><Relationship Id="rId14" Type="http://schemas.openxmlformats.org/officeDocument/2006/relationships/slide" Target="slides/slide8.xml"/><Relationship Id="rId36" Type="http://schemas.openxmlformats.org/officeDocument/2006/relationships/font" Target="fonts/Roboto-italic.fntdata"/><Relationship Id="rId17" Type="http://schemas.openxmlformats.org/officeDocument/2006/relationships/slide" Target="slides/slide11.xml"/><Relationship Id="rId39" Type="http://schemas.openxmlformats.org/officeDocument/2006/relationships/font" Target="fonts/Comfortaa-bold.fntdata"/><Relationship Id="rId16" Type="http://schemas.openxmlformats.org/officeDocument/2006/relationships/slide" Target="slides/slide10.xml"/><Relationship Id="rId38" Type="http://schemas.openxmlformats.org/officeDocument/2006/relationships/font" Target="fonts/Comfortaa-regular.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 name="Shape 51"/>
        <p:cNvGrpSpPr/>
        <p:nvPr/>
      </p:nvGrpSpPr>
      <p:grpSpPr>
        <a:xfrm>
          <a:off x="0" y="0"/>
          <a:ext cx="0" cy="0"/>
          <a:chOff x="0" y="0"/>
          <a:chExt cx="0" cy="0"/>
        </a:xfrm>
      </p:grpSpPr>
      <p:sp>
        <p:nvSpPr>
          <p:cNvPr id="52" name="Google Shape;52;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3" name="Google Shape;53;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652614cbd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652614cbd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64d1b2ae3d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64d1b2ae3d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64d1b2ae3d_0_3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64d1b2ae3d_0_3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64d1b2ae3d_0_3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64d1b2ae3d_0_3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64d1b2ae3d_0_3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64d1b2ae3d_0_3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6fafdd3441_0_8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6fafdd3441_0_8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64d1b2ae3d_0_3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64d1b2ae3d_0_3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64d1b2ae3d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64d1b2ae3d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64d1b2ae3d_0_3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64d1b2ae3d_0_3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Advise your referees to do this by November 15.</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64d1b2ae3d_0_3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64d1b2ae3d_0_3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64d1b2ae3d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64d1b2ae3d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652eb54fc8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652eb54fc8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652eb54fc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652eb54fc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6fafdd3441_0_5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6fafdd3441_0_5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652eb54fc8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652eb54fc8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652eb54fc8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652eb54fc8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64d1b2ae3d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64d1b2ae3d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64d1b2ae3d_0_4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64d1b2ae3d_0_4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64d1b2ae3d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64d1b2ae3d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64d1b2ae3d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64d1b2ae3d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64d1b2ae3d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64d1b2ae3d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64db7520db_0_4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64db7520db_0_4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64d1b2ae3d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64d1b2ae3d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64d1b2ae3d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64d1b2ae3d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64d1b2ae3d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64d1b2ae3d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64d1b2ae3d_0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64d1b2ae3d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 name="Shape 10"/>
        <p:cNvGrpSpPr/>
        <p:nvPr/>
      </p:nvGrpSpPr>
      <p:grpSpPr>
        <a:xfrm>
          <a:off x="0" y="0"/>
          <a:ext cx="0" cy="0"/>
          <a:chOff x="0" y="0"/>
          <a:chExt cx="0" cy="0"/>
        </a:xfrm>
      </p:grpSpPr>
      <p:sp>
        <p:nvSpPr>
          <p:cNvPr id="11" name="Google Shape;11;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Clr>
                <a:srgbClr val="004C9B"/>
              </a:buClr>
              <a:buSzPts val="5200"/>
              <a:buNone/>
              <a:defRPr sz="5200">
                <a:solidFill>
                  <a:srgbClr val="004C9B"/>
                </a:solidFill>
              </a:defRPr>
            </a:lvl1pPr>
            <a:lvl2pPr lvl="1" algn="ctr">
              <a:spcBef>
                <a:spcPts val="0"/>
              </a:spcBef>
              <a:spcAft>
                <a:spcPts val="0"/>
              </a:spcAft>
              <a:buSzPts val="5200"/>
              <a:buFont typeface="Calibri"/>
              <a:buNone/>
              <a:defRPr sz="5200">
                <a:latin typeface="Calibri"/>
                <a:ea typeface="Calibri"/>
                <a:cs typeface="Calibri"/>
                <a:sym typeface="Calibri"/>
              </a:defRPr>
            </a:lvl2pPr>
            <a:lvl3pPr lvl="2" algn="ctr">
              <a:spcBef>
                <a:spcPts val="0"/>
              </a:spcBef>
              <a:spcAft>
                <a:spcPts val="0"/>
              </a:spcAft>
              <a:buSzPts val="5200"/>
              <a:buFont typeface="Calibri"/>
              <a:buNone/>
              <a:defRPr sz="5200">
                <a:latin typeface="Calibri"/>
                <a:ea typeface="Calibri"/>
                <a:cs typeface="Calibri"/>
                <a:sym typeface="Calibri"/>
              </a:defRPr>
            </a:lvl3pPr>
            <a:lvl4pPr lvl="3" algn="ctr">
              <a:spcBef>
                <a:spcPts val="0"/>
              </a:spcBef>
              <a:spcAft>
                <a:spcPts val="0"/>
              </a:spcAft>
              <a:buSzPts val="5200"/>
              <a:buFont typeface="Calibri"/>
              <a:buNone/>
              <a:defRPr sz="5200">
                <a:latin typeface="Calibri"/>
                <a:ea typeface="Calibri"/>
                <a:cs typeface="Calibri"/>
                <a:sym typeface="Calibri"/>
              </a:defRPr>
            </a:lvl4pPr>
            <a:lvl5pPr lvl="4" algn="ctr">
              <a:spcBef>
                <a:spcPts val="0"/>
              </a:spcBef>
              <a:spcAft>
                <a:spcPts val="0"/>
              </a:spcAft>
              <a:buSzPts val="5200"/>
              <a:buFont typeface="Calibri"/>
              <a:buNone/>
              <a:defRPr sz="5200">
                <a:latin typeface="Calibri"/>
                <a:ea typeface="Calibri"/>
                <a:cs typeface="Calibri"/>
                <a:sym typeface="Calibri"/>
              </a:defRPr>
            </a:lvl5pPr>
            <a:lvl6pPr lvl="5" algn="ctr">
              <a:spcBef>
                <a:spcPts val="0"/>
              </a:spcBef>
              <a:spcAft>
                <a:spcPts val="0"/>
              </a:spcAft>
              <a:buSzPts val="5200"/>
              <a:buFont typeface="Calibri"/>
              <a:buNone/>
              <a:defRPr sz="5200">
                <a:latin typeface="Calibri"/>
                <a:ea typeface="Calibri"/>
                <a:cs typeface="Calibri"/>
                <a:sym typeface="Calibri"/>
              </a:defRPr>
            </a:lvl6pPr>
            <a:lvl7pPr lvl="6" algn="ctr">
              <a:spcBef>
                <a:spcPts val="0"/>
              </a:spcBef>
              <a:spcAft>
                <a:spcPts val="0"/>
              </a:spcAft>
              <a:buSzPts val="5200"/>
              <a:buFont typeface="Calibri"/>
              <a:buNone/>
              <a:defRPr sz="5200">
                <a:latin typeface="Calibri"/>
                <a:ea typeface="Calibri"/>
                <a:cs typeface="Calibri"/>
                <a:sym typeface="Calibri"/>
              </a:defRPr>
            </a:lvl7pPr>
            <a:lvl8pPr lvl="7" algn="ctr">
              <a:spcBef>
                <a:spcPts val="0"/>
              </a:spcBef>
              <a:spcAft>
                <a:spcPts val="0"/>
              </a:spcAft>
              <a:buSzPts val="5200"/>
              <a:buFont typeface="Calibri"/>
              <a:buNone/>
              <a:defRPr sz="5200">
                <a:latin typeface="Calibri"/>
                <a:ea typeface="Calibri"/>
                <a:cs typeface="Calibri"/>
                <a:sym typeface="Calibri"/>
              </a:defRPr>
            </a:lvl8pPr>
            <a:lvl9pPr lvl="8" algn="ctr">
              <a:spcBef>
                <a:spcPts val="0"/>
              </a:spcBef>
              <a:spcAft>
                <a:spcPts val="0"/>
              </a:spcAft>
              <a:buSzPts val="5200"/>
              <a:buFont typeface="Calibri"/>
              <a:buNone/>
              <a:defRPr sz="5200">
                <a:latin typeface="Calibri"/>
                <a:ea typeface="Calibri"/>
                <a:cs typeface="Calibri"/>
                <a:sym typeface="Calibri"/>
              </a:defRPr>
            </a:lvl9pPr>
          </a:lstStyle>
          <a:p/>
        </p:txBody>
      </p:sp>
      <p:sp>
        <p:nvSpPr>
          <p:cNvPr id="12" name="Google Shape;12;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5" name="Shape 45"/>
        <p:cNvGrpSpPr/>
        <p:nvPr/>
      </p:nvGrpSpPr>
      <p:grpSpPr>
        <a:xfrm>
          <a:off x="0" y="0"/>
          <a:ext cx="0" cy="0"/>
          <a:chOff x="0" y="0"/>
          <a:chExt cx="0" cy="0"/>
        </a:xfrm>
      </p:grpSpPr>
      <p:sp>
        <p:nvSpPr>
          <p:cNvPr id="46" name="Google Shape;46;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Clr>
                <a:srgbClr val="004C9B"/>
              </a:buClr>
              <a:buSzPts val="12000"/>
              <a:buNone/>
              <a:defRPr sz="12000">
                <a:solidFill>
                  <a:srgbClr val="004C9B"/>
                </a:solidFill>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7" name="Google Shape;47;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8" name="Google Shape;48;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9" name="Shape 49"/>
        <p:cNvGrpSpPr/>
        <p:nvPr/>
      </p:nvGrpSpPr>
      <p:grpSpPr>
        <a:xfrm>
          <a:off x="0" y="0"/>
          <a:ext cx="0" cy="0"/>
          <a:chOff x="0" y="0"/>
          <a:chExt cx="0" cy="0"/>
        </a:xfrm>
      </p:grpSpPr>
      <p:sp>
        <p:nvSpPr>
          <p:cNvPr id="50" name="Google Shape;50;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Clr>
                <a:srgbClr val="004C9B"/>
              </a:buClr>
              <a:buSzPts val="3600"/>
              <a:buNone/>
              <a:defRPr sz="3600">
                <a:solidFill>
                  <a:srgbClr val="004C9B"/>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Clr>
                <a:srgbClr val="004C9B"/>
              </a:buClr>
              <a:buSzPts val="2800"/>
              <a:buNone/>
              <a:defRPr b="1">
                <a:solidFill>
                  <a:srgbClr val="004C9B"/>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9" name="Google Shape;19;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Clr>
                <a:srgbClr val="004C9B"/>
              </a:buClr>
              <a:buSzPts val="2800"/>
              <a:buNone/>
              <a:defRPr b="1">
                <a:solidFill>
                  <a:srgbClr val="004C9B"/>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3" name="Google Shape;23;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Clr>
                <a:srgbClr val="004C9B"/>
              </a:buClr>
              <a:buSzPts val="2800"/>
              <a:buNone/>
              <a:defRPr b="1">
                <a:solidFill>
                  <a:srgbClr val="004C9B"/>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Clr>
                <a:srgbClr val="004C9B"/>
              </a:buClr>
              <a:buSzPts val="2400"/>
              <a:buNone/>
              <a:defRPr b="1" sz="2400">
                <a:solidFill>
                  <a:srgbClr val="004C9B"/>
                </a:solidFill>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11700" y="1389600"/>
            <a:ext cx="5286900" cy="29322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3" name="Shape 33"/>
        <p:cNvGrpSpPr/>
        <p:nvPr/>
      </p:nvGrpSpPr>
      <p:grpSpPr>
        <a:xfrm>
          <a:off x="0" y="0"/>
          <a:ext cx="0" cy="0"/>
          <a:chOff x="0" y="0"/>
          <a:chExt cx="0" cy="0"/>
        </a:xfrm>
      </p:grpSpPr>
      <p:sp>
        <p:nvSpPr>
          <p:cNvPr id="34" name="Google Shape;34;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9" name="Google Shape;39;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0" name="Google Shape;40;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1" name="Google Shape;41;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2" name="Shape 42"/>
        <p:cNvGrpSpPr/>
        <p:nvPr/>
      </p:nvGrpSpPr>
      <p:grpSpPr>
        <a:xfrm>
          <a:off x="0" y="0"/>
          <a:ext cx="0" cy="0"/>
          <a:chOff x="0" y="0"/>
          <a:chExt cx="0" cy="0"/>
        </a:xfrm>
      </p:grpSpPr>
      <p:sp>
        <p:nvSpPr>
          <p:cNvPr id="43" name="Google Shape;43;p10"/>
          <p:cNvSpPr txBox="1"/>
          <p:nvPr>
            <p:ph idx="1" type="body"/>
          </p:nvPr>
        </p:nvSpPr>
        <p:spPr>
          <a:xfrm>
            <a:off x="226225" y="3656800"/>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4" name="Google Shape;44;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Font typeface="Calibri"/>
              <a:buNone/>
              <a:defRPr sz="2800">
                <a:solidFill>
                  <a:schemeClr val="dk1"/>
                </a:solidFill>
                <a:latin typeface="Calibri"/>
                <a:ea typeface="Calibri"/>
                <a:cs typeface="Calibri"/>
                <a:sym typeface="Calibri"/>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Calibri"/>
              <a:buChar char="●"/>
              <a:defRPr sz="1800">
                <a:solidFill>
                  <a:schemeClr val="dk2"/>
                </a:solidFill>
                <a:latin typeface="Calibri"/>
                <a:ea typeface="Calibri"/>
                <a:cs typeface="Calibri"/>
                <a:sym typeface="Calibri"/>
              </a:defRPr>
            </a:lvl1pPr>
            <a:lvl2pPr indent="-317500" lvl="1" marL="914400">
              <a:lnSpc>
                <a:spcPct val="115000"/>
              </a:lnSpc>
              <a:spcBef>
                <a:spcPts val="1600"/>
              </a:spcBef>
              <a:spcAft>
                <a:spcPts val="0"/>
              </a:spcAft>
              <a:buClr>
                <a:schemeClr val="dk2"/>
              </a:buClr>
              <a:buSzPts val="1400"/>
              <a:buFont typeface="Calibri"/>
              <a:buChar char="○"/>
              <a:defRPr>
                <a:solidFill>
                  <a:schemeClr val="dk2"/>
                </a:solidFill>
                <a:latin typeface="Calibri"/>
                <a:ea typeface="Calibri"/>
                <a:cs typeface="Calibri"/>
                <a:sym typeface="Calibri"/>
              </a:defRPr>
            </a:lvl2pPr>
            <a:lvl3pPr indent="-317500" lvl="2" marL="1371600">
              <a:lnSpc>
                <a:spcPct val="115000"/>
              </a:lnSpc>
              <a:spcBef>
                <a:spcPts val="1600"/>
              </a:spcBef>
              <a:spcAft>
                <a:spcPts val="0"/>
              </a:spcAft>
              <a:buClr>
                <a:schemeClr val="dk2"/>
              </a:buClr>
              <a:buSzPts val="1400"/>
              <a:buFont typeface="Calibri"/>
              <a:buChar char="■"/>
              <a:defRPr>
                <a:solidFill>
                  <a:schemeClr val="dk2"/>
                </a:solidFill>
                <a:latin typeface="Calibri"/>
                <a:ea typeface="Calibri"/>
                <a:cs typeface="Calibri"/>
                <a:sym typeface="Calibri"/>
              </a:defRPr>
            </a:lvl3pPr>
            <a:lvl4pPr indent="-317500" lvl="3" marL="1828800">
              <a:lnSpc>
                <a:spcPct val="115000"/>
              </a:lnSpc>
              <a:spcBef>
                <a:spcPts val="1600"/>
              </a:spcBef>
              <a:spcAft>
                <a:spcPts val="0"/>
              </a:spcAft>
              <a:buClr>
                <a:schemeClr val="dk2"/>
              </a:buClr>
              <a:buSzPts val="1400"/>
              <a:buFont typeface="Calibri"/>
              <a:buChar char="●"/>
              <a:defRPr>
                <a:solidFill>
                  <a:schemeClr val="dk2"/>
                </a:solidFill>
                <a:latin typeface="Calibri"/>
                <a:ea typeface="Calibri"/>
                <a:cs typeface="Calibri"/>
                <a:sym typeface="Calibri"/>
              </a:defRPr>
            </a:lvl4pPr>
            <a:lvl5pPr indent="-317500" lvl="4" marL="2286000">
              <a:lnSpc>
                <a:spcPct val="115000"/>
              </a:lnSpc>
              <a:spcBef>
                <a:spcPts val="1600"/>
              </a:spcBef>
              <a:spcAft>
                <a:spcPts val="0"/>
              </a:spcAft>
              <a:buClr>
                <a:schemeClr val="dk2"/>
              </a:buClr>
              <a:buSzPts val="1400"/>
              <a:buFont typeface="Calibri"/>
              <a:buChar char="○"/>
              <a:defRPr>
                <a:solidFill>
                  <a:schemeClr val="dk2"/>
                </a:solidFill>
                <a:latin typeface="Calibri"/>
                <a:ea typeface="Calibri"/>
                <a:cs typeface="Calibri"/>
                <a:sym typeface="Calibri"/>
              </a:defRPr>
            </a:lvl5pPr>
            <a:lvl6pPr indent="-317500" lvl="5" marL="2743200">
              <a:lnSpc>
                <a:spcPct val="115000"/>
              </a:lnSpc>
              <a:spcBef>
                <a:spcPts val="1600"/>
              </a:spcBef>
              <a:spcAft>
                <a:spcPts val="0"/>
              </a:spcAft>
              <a:buClr>
                <a:schemeClr val="dk2"/>
              </a:buClr>
              <a:buSzPts val="1400"/>
              <a:buFont typeface="Calibri"/>
              <a:buChar char="■"/>
              <a:defRPr>
                <a:solidFill>
                  <a:schemeClr val="dk2"/>
                </a:solidFill>
                <a:latin typeface="Calibri"/>
                <a:ea typeface="Calibri"/>
                <a:cs typeface="Calibri"/>
                <a:sym typeface="Calibri"/>
              </a:defRPr>
            </a:lvl6pPr>
            <a:lvl7pPr indent="-317500" lvl="6" marL="3200400">
              <a:lnSpc>
                <a:spcPct val="115000"/>
              </a:lnSpc>
              <a:spcBef>
                <a:spcPts val="1600"/>
              </a:spcBef>
              <a:spcAft>
                <a:spcPts val="0"/>
              </a:spcAft>
              <a:buClr>
                <a:schemeClr val="dk2"/>
              </a:buClr>
              <a:buSzPts val="1400"/>
              <a:buFont typeface="Calibri"/>
              <a:buChar char="●"/>
              <a:defRPr>
                <a:solidFill>
                  <a:schemeClr val="dk2"/>
                </a:solidFill>
                <a:latin typeface="Calibri"/>
                <a:ea typeface="Calibri"/>
                <a:cs typeface="Calibri"/>
                <a:sym typeface="Calibri"/>
              </a:defRPr>
            </a:lvl7pPr>
            <a:lvl8pPr indent="-317500" lvl="7" marL="3657600">
              <a:lnSpc>
                <a:spcPct val="115000"/>
              </a:lnSpc>
              <a:spcBef>
                <a:spcPts val="1600"/>
              </a:spcBef>
              <a:spcAft>
                <a:spcPts val="0"/>
              </a:spcAft>
              <a:buClr>
                <a:schemeClr val="dk2"/>
              </a:buClr>
              <a:buSzPts val="1400"/>
              <a:buFont typeface="Calibri"/>
              <a:buChar char="○"/>
              <a:defRPr>
                <a:solidFill>
                  <a:schemeClr val="dk2"/>
                </a:solidFill>
                <a:latin typeface="Calibri"/>
                <a:ea typeface="Calibri"/>
                <a:cs typeface="Calibri"/>
                <a:sym typeface="Calibri"/>
              </a:defRPr>
            </a:lvl8pPr>
            <a:lvl9pPr indent="-317500" lvl="8" marL="4114800">
              <a:lnSpc>
                <a:spcPct val="115000"/>
              </a:lnSpc>
              <a:spcBef>
                <a:spcPts val="1600"/>
              </a:spcBef>
              <a:spcAft>
                <a:spcPts val="1600"/>
              </a:spcAft>
              <a:buClr>
                <a:schemeClr val="dk2"/>
              </a:buClr>
              <a:buSzPts val="1400"/>
              <a:buFont typeface="Calibri"/>
              <a:buChar char="■"/>
              <a:defRPr>
                <a:solidFill>
                  <a:schemeClr val="dk2"/>
                </a:solidFill>
                <a:latin typeface="Calibri"/>
                <a:ea typeface="Calibri"/>
                <a:cs typeface="Calibri"/>
                <a:sym typeface="Calibri"/>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pic>
        <p:nvPicPr>
          <p:cNvPr id="9" name="Google Shape;9;p1"/>
          <p:cNvPicPr preferRelativeResize="0"/>
          <p:nvPr/>
        </p:nvPicPr>
        <p:blipFill>
          <a:blip r:embed="rId1">
            <a:alphaModFix/>
          </a:blip>
          <a:stretch>
            <a:fillRect/>
          </a:stretch>
        </p:blipFill>
        <p:spPr>
          <a:xfrm>
            <a:off x="259675" y="4385500"/>
            <a:ext cx="1758449" cy="5727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www.nserc-crsng.gc.ca/ResearchPortal-PortailDeRecherche/Instructions-Instructions/CGS_M-BESC_M_eng.asp"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www.nserc-crsng.gc.ca/researchportal-portailderecherche/instructions-instructions/cgs_m-besc_m_eng.asp"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www.nserc-crsng.gc.ca/Students-Etudiants/CCV_CGSM-CVC_BESCM_eng.asp"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www.nserc-crsng.gc.ca/ResearchPortal-PortailDeRecherche/Instructions-Instructions/CGS_M-BESC_M_eng.asp"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www.nserc-crsng.gc.ca/ResearchPortal-PortailDeRecherche/Instructions-Instructions/CGS_M-BESC_M_eng.asp"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www.nserc-crsng.gc.ca/ResearchPortal-PortailDeRecherche/Instructions-Instructions/CGS_M-BESC_M_eng.asp"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www.nserc-crsng.gc.ca/ResearchPortal-PortailDeRecherche/Instructions-Instructions/CGS_M-BESC_M_eng.asp"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hyperlink" Target="http://www.nserc-crsng.gc.ca/ResearchPortal-PortailDeRecherche/Instructions-Instructions/CGSM_REF-BESCM_REF_eng.asp" TargetMode="External"/><Relationship Id="rId4" Type="http://schemas.openxmlformats.org/officeDocument/2006/relationships/hyperlink" Target="http://www.nserc-crsng.gc.ca/Students-Etudiants/Videos-Videos/cgsm-besc_eng.asp" TargetMode="External"/><Relationship Id="rId5" Type="http://schemas.openxmlformats.org/officeDocument/2006/relationships/hyperlink" Target="http://www.nserc-crsng.gc.ca/ResearchPortal-PortailDeRecherche/Instructions-Instructions/CGS_M-BESC_M_eng.asp"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hyperlink" Target="http://www.nserc-crsng.gc.ca/Students-Etudiants/Videos-Videos/cgsm-besc_eng.asp"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6.jpg"/><Relationship Id="rId4" Type="http://schemas.openxmlformats.org/officeDocument/2006/relationships/image" Target="../media/image5.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hyperlink" Target="https://www.youtube.com/watch?v=GvUsRO9ZB8E" TargetMode="External"/><Relationship Id="rId4" Type="http://schemas.openxmlformats.org/officeDocument/2006/relationships/hyperlink" Target="https://grad.ucalgary.ca/awards/tips_for_success/creating_strong_applications" TargetMode="External"/><Relationship Id="rId5" Type="http://schemas.openxmlformats.org/officeDocument/2006/relationships/hyperlink" Target="https://www.grad.ubc.ca/current-students/professional-development/hot-tips-scholarship-applications" TargetMode="External"/><Relationship Id="rId6" Type="http://schemas.openxmlformats.org/officeDocument/2006/relationships/hyperlink" Target="https://www.grad.ubc.ca/scholarships-awards-funding/resources-award-applicants/workshop-presentation-materials" TargetMode="External"/><Relationship Id="rId7" Type="http://schemas.openxmlformats.org/officeDocument/2006/relationships/hyperlink" Target="http://www.mun.ca/sgs/current/scholarships/NSERC_Sept_24_2013.pdf"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hyperlink" Target="http://www.nserc-crsng.gc.ca/ResearchPortal-PortailDeRecherche/standards_eng.asp"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hyperlink" Target="https://portal-portail.nserc-crsng.gc.ca/s/help-aide.aspx"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hyperlink" Target="http://www.nserc-crsng.gc.ca/Students-Etudiants/CGSHarmonization-HarmonizationBESC_eng.asp" TargetMode="External"/><Relationship Id="rId4" Type="http://schemas.openxmlformats.org/officeDocument/2006/relationships/hyperlink" Target="https://portal-portail.nserc-crsng.gc.ca/s/help-aide.aspx"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portal-portail.nserc-crsng.gc.ca/s/login.aspx"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hyperlink" Target="http://www.nserc-crsng.gc.ca/students-etudiants/pg-cs/cgsm-bescm_eng.asp"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hyperlink" Target="http://www.nserc-crsng.gc.ca/students-etudiants/pg-cs/cgsm-bescm_eng.asp"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hyperlink" Target="http://www.science.gc.ca/eic/site/063.nsf/eng/h_FEE7261A.html?OpenDocument"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www.nserc-crsng.gc.ca/students-etudiants/pg-cs/cgsm-bescm_eng.asp"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hyperlink" Target="https://portal-portail.nserc-crsng.gc.ca/s/login.aspx" TargetMode="External"/><Relationship Id="rId6" Type="http://schemas.openxmlformats.org/officeDocument/2006/relationships/hyperlink" Target="https://ccv-cvc.ca/"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www.nserc-crsng.gc.ca/researchportal-portailderecherche/instructions-instructions/cgs_m-besc_m_eng.asp" TargetMode="External"/><Relationship Id="rId4" Type="http://schemas.openxmlformats.org/officeDocument/2006/relationships/hyperlink" Target="https://portal-portail.nserc-crsng.gc.ca/s/Login.aspx?ReturnUrl=%2fdb-tb%2fdb-tb.aspx" TargetMode="External"/><Relationship Id="rId5" Type="http://schemas.openxmlformats.org/officeDocument/2006/relationships/hyperlink" Target="https://ccv-cvc.ca/"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 name="Shape 54"/>
        <p:cNvGrpSpPr/>
        <p:nvPr/>
      </p:nvGrpSpPr>
      <p:grpSpPr>
        <a:xfrm>
          <a:off x="0" y="0"/>
          <a:ext cx="0" cy="0"/>
          <a:chOff x="0" y="0"/>
          <a:chExt cx="0" cy="0"/>
        </a:xfrm>
      </p:grpSpPr>
      <p:pic>
        <p:nvPicPr>
          <p:cNvPr id="55" name="Google Shape;55;p13"/>
          <p:cNvPicPr preferRelativeResize="0"/>
          <p:nvPr/>
        </p:nvPicPr>
        <p:blipFill>
          <a:blip r:embed="rId3">
            <a:alphaModFix/>
          </a:blip>
          <a:stretch>
            <a:fillRect/>
          </a:stretch>
        </p:blipFill>
        <p:spPr>
          <a:xfrm>
            <a:off x="2885170" y="0"/>
            <a:ext cx="7508760" cy="5143501"/>
          </a:xfrm>
          <a:prstGeom prst="rect">
            <a:avLst/>
          </a:prstGeom>
          <a:noFill/>
          <a:ln>
            <a:noFill/>
          </a:ln>
        </p:spPr>
      </p:pic>
      <p:sp>
        <p:nvSpPr>
          <p:cNvPr id="56" name="Google Shape;56;p13"/>
          <p:cNvSpPr/>
          <p:nvPr/>
        </p:nvSpPr>
        <p:spPr>
          <a:xfrm>
            <a:off x="0" y="0"/>
            <a:ext cx="4572000" cy="3895500"/>
          </a:xfrm>
          <a:prstGeom prst="rect">
            <a:avLst/>
          </a:prstGeom>
          <a:solidFill>
            <a:srgbClr val="FFD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Comfortaa"/>
              <a:ea typeface="Comfortaa"/>
              <a:cs typeface="Comfortaa"/>
              <a:sym typeface="Comfortaa"/>
            </a:endParaRPr>
          </a:p>
        </p:txBody>
      </p:sp>
      <p:sp>
        <p:nvSpPr>
          <p:cNvPr id="57" name="Google Shape;57;p13"/>
          <p:cNvSpPr txBox="1"/>
          <p:nvPr/>
        </p:nvSpPr>
        <p:spPr>
          <a:xfrm>
            <a:off x="391500" y="406825"/>
            <a:ext cx="4180500" cy="241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600">
                <a:solidFill>
                  <a:schemeClr val="dk1"/>
                </a:solidFill>
                <a:latin typeface="Calibri"/>
                <a:ea typeface="Calibri"/>
                <a:cs typeface="Calibri"/>
                <a:sym typeface="Calibri"/>
              </a:rPr>
              <a:t>Applying for a Canada Graduate Scholarship-</a:t>
            </a:r>
            <a:endParaRPr b="1" sz="3600">
              <a:solidFill>
                <a:schemeClr val="dk1"/>
              </a:solidFill>
              <a:latin typeface="Calibri"/>
              <a:ea typeface="Calibri"/>
              <a:cs typeface="Calibri"/>
              <a:sym typeface="Calibri"/>
            </a:endParaRPr>
          </a:p>
          <a:p>
            <a:pPr indent="0" lvl="0" marL="0" rtl="0" algn="l">
              <a:spcBef>
                <a:spcPts val="0"/>
              </a:spcBef>
              <a:spcAft>
                <a:spcPts val="0"/>
              </a:spcAft>
              <a:buNone/>
            </a:pPr>
            <a:r>
              <a:rPr b="1" lang="en" sz="3600">
                <a:solidFill>
                  <a:schemeClr val="dk1"/>
                </a:solidFill>
                <a:latin typeface="Calibri"/>
                <a:ea typeface="Calibri"/>
                <a:cs typeface="Calibri"/>
                <a:sym typeface="Calibri"/>
              </a:rPr>
              <a:t>Master’s (CGS M)</a:t>
            </a:r>
            <a:endParaRPr b="1" sz="3600">
              <a:solidFill>
                <a:schemeClr val="dk1"/>
              </a:solidFill>
            </a:endParaRPr>
          </a:p>
        </p:txBody>
      </p:sp>
      <p:sp>
        <p:nvSpPr>
          <p:cNvPr id="58" name="Google Shape;58;p13"/>
          <p:cNvSpPr txBox="1"/>
          <p:nvPr/>
        </p:nvSpPr>
        <p:spPr>
          <a:xfrm>
            <a:off x="391500" y="3081725"/>
            <a:ext cx="3249900" cy="68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Application Process - Proposed host institution</a:t>
            </a:r>
            <a:endParaRPr/>
          </a:p>
          <a:p>
            <a:pPr indent="0" lvl="0" marL="0" rtl="0" algn="l">
              <a:spcBef>
                <a:spcPts val="0"/>
              </a:spcBef>
              <a:spcAft>
                <a:spcPts val="0"/>
              </a:spcAft>
              <a:buNone/>
            </a:pPr>
            <a:r>
              <a:t/>
            </a:r>
            <a:endParaRPr/>
          </a:p>
        </p:txBody>
      </p:sp>
      <p:sp>
        <p:nvSpPr>
          <p:cNvPr id="131" name="Google Shape;131;p2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You must declare the </a:t>
            </a:r>
            <a:r>
              <a:rPr b="1" lang="en"/>
              <a:t>p</a:t>
            </a:r>
            <a:r>
              <a:rPr b="1" lang="en"/>
              <a:t>roposed host institution &amp; department</a:t>
            </a:r>
            <a:r>
              <a:rPr lang="en"/>
              <a:t> </a:t>
            </a:r>
            <a:endParaRPr/>
          </a:p>
          <a:p>
            <a:pPr indent="-342900" lvl="0" marL="457200" rtl="0" algn="l">
              <a:spcBef>
                <a:spcPts val="0"/>
              </a:spcBef>
              <a:spcAft>
                <a:spcPts val="0"/>
              </a:spcAft>
              <a:buSzPts val="1800"/>
              <a:buChar char="●"/>
            </a:pPr>
            <a:r>
              <a:rPr lang="en"/>
              <a:t>You can select up to three institutions. Example: </a:t>
            </a:r>
            <a:r>
              <a:rPr lang="en"/>
              <a:t>TMU</a:t>
            </a:r>
            <a:r>
              <a:rPr lang="en"/>
              <a:t>, Institution 2, Institution 3</a:t>
            </a:r>
            <a:endParaRPr/>
          </a:p>
          <a:p>
            <a:pPr indent="-342900" lvl="0" marL="457200" rtl="0" algn="l">
              <a:spcBef>
                <a:spcPts val="0"/>
              </a:spcBef>
              <a:spcAft>
                <a:spcPts val="0"/>
              </a:spcAft>
              <a:buSzPts val="1800"/>
              <a:buChar char="●"/>
            </a:pPr>
            <a:r>
              <a:rPr lang="en"/>
              <a:t>You may select an institution only once, and you may select only one department per institution.</a:t>
            </a:r>
            <a:endParaRPr/>
          </a:p>
          <a:p>
            <a:pPr indent="0" lvl="0" marL="0" rtl="0" algn="l">
              <a:spcBef>
                <a:spcPts val="1600"/>
              </a:spcBef>
              <a:spcAft>
                <a:spcPts val="0"/>
              </a:spcAft>
              <a:buNone/>
            </a:pPr>
            <a:r>
              <a:rPr b="1" lang="en"/>
              <a:t>New applicants:</a:t>
            </a:r>
            <a:br>
              <a:rPr b="1" lang="en"/>
            </a:br>
            <a:r>
              <a:rPr lang="en"/>
              <a:t>You must apply for </a:t>
            </a:r>
            <a:r>
              <a:rPr b="1" lang="en"/>
              <a:t>both </a:t>
            </a:r>
            <a:r>
              <a:rPr lang="en"/>
              <a:t>admission and CGS-M to be considered for CGS-M</a:t>
            </a:r>
            <a:endParaRPr/>
          </a:p>
          <a:p>
            <a:pPr indent="0" lvl="0" marL="0" rtl="0" algn="l">
              <a:spcBef>
                <a:spcPts val="1600"/>
              </a:spcBef>
              <a:spcAft>
                <a:spcPts val="1600"/>
              </a:spcAft>
              <a:buNone/>
            </a:pPr>
            <a:r>
              <a:t/>
            </a:r>
            <a:endParaRPr/>
          </a:p>
        </p:txBody>
      </p:sp>
      <p:sp>
        <p:nvSpPr>
          <p:cNvPr id="132" name="Google Shape;132;p22"/>
          <p:cNvSpPr txBox="1"/>
          <p:nvPr/>
        </p:nvSpPr>
        <p:spPr>
          <a:xfrm>
            <a:off x="3938450" y="4246450"/>
            <a:ext cx="4893900" cy="6585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latin typeface="Calibri"/>
                <a:ea typeface="Calibri"/>
                <a:cs typeface="Calibri"/>
                <a:sym typeface="Calibri"/>
              </a:rPr>
              <a:t>Read more about the </a:t>
            </a:r>
            <a:r>
              <a:rPr lang="en" u="sng">
                <a:solidFill>
                  <a:schemeClr val="hlink"/>
                </a:solidFill>
                <a:latin typeface="Calibri"/>
                <a:ea typeface="Calibri"/>
                <a:cs typeface="Calibri"/>
                <a:sym typeface="Calibri"/>
                <a:hlinkClick r:id="rId3"/>
              </a:rPr>
              <a:t>application process</a:t>
            </a:r>
            <a:r>
              <a:rPr lang="en">
                <a:latin typeface="Calibri"/>
                <a:ea typeface="Calibri"/>
                <a:cs typeface="Calibri"/>
                <a:sym typeface="Calibri"/>
              </a:rPr>
              <a:t>.</a:t>
            </a:r>
            <a:endParaRPr>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Application Checklist</a:t>
            </a:r>
            <a:endParaRPr/>
          </a:p>
          <a:p>
            <a:pPr indent="0" lvl="0" marL="0" rtl="0" algn="l">
              <a:spcBef>
                <a:spcPts val="0"/>
              </a:spcBef>
              <a:spcAft>
                <a:spcPts val="0"/>
              </a:spcAft>
              <a:buNone/>
            </a:pPr>
            <a:r>
              <a:t/>
            </a:r>
            <a:endParaRPr/>
          </a:p>
        </p:txBody>
      </p:sp>
      <p:sp>
        <p:nvSpPr>
          <p:cNvPr id="138" name="Google Shape;138;p23"/>
          <p:cNvSpPr txBox="1"/>
          <p:nvPr>
            <p:ph idx="1" type="body"/>
          </p:nvPr>
        </p:nvSpPr>
        <p:spPr>
          <a:xfrm>
            <a:off x="311700" y="1085100"/>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a:pPr>
            <a:r>
              <a:rPr lang="en"/>
              <a:t>CGS M Canadian Common CV (CCV)</a:t>
            </a:r>
            <a:endParaRPr/>
          </a:p>
          <a:p>
            <a:pPr indent="-342900" lvl="0" marL="457200" rtl="0" algn="l">
              <a:spcBef>
                <a:spcPts val="0"/>
              </a:spcBef>
              <a:spcAft>
                <a:spcPts val="0"/>
              </a:spcAft>
              <a:buSzPts val="1800"/>
              <a:buAutoNum type="arabicPeriod"/>
            </a:pPr>
            <a:r>
              <a:rPr lang="en"/>
              <a:t>Online </a:t>
            </a:r>
            <a:r>
              <a:rPr lang="en"/>
              <a:t>Application form</a:t>
            </a:r>
            <a:endParaRPr/>
          </a:p>
          <a:p>
            <a:pPr indent="-342900" lvl="0" marL="457200" rtl="0" algn="l">
              <a:spcBef>
                <a:spcPts val="0"/>
              </a:spcBef>
              <a:spcAft>
                <a:spcPts val="0"/>
              </a:spcAft>
              <a:buSzPts val="1800"/>
              <a:buAutoNum type="arabicPeriod"/>
            </a:pPr>
            <a:r>
              <a:rPr lang="en"/>
              <a:t>Outline of the proposed research, including Bibliography and Citations</a:t>
            </a:r>
            <a:endParaRPr/>
          </a:p>
          <a:p>
            <a:pPr indent="-342900" lvl="0" marL="457200" rtl="0" algn="l">
              <a:spcBef>
                <a:spcPts val="0"/>
              </a:spcBef>
              <a:spcAft>
                <a:spcPts val="0"/>
              </a:spcAft>
              <a:buSzPts val="1800"/>
              <a:buAutoNum type="arabicPeriod"/>
            </a:pPr>
            <a:r>
              <a:rPr lang="en"/>
              <a:t>Up-to-date transcripts of all undergraduate and graduate studies</a:t>
            </a:r>
            <a:endParaRPr/>
          </a:p>
          <a:p>
            <a:pPr indent="-342900" lvl="0" marL="457200" rtl="0" algn="l">
              <a:spcBef>
                <a:spcPts val="0"/>
              </a:spcBef>
              <a:spcAft>
                <a:spcPts val="0"/>
              </a:spcAft>
              <a:buSzPts val="1800"/>
              <a:buAutoNum type="arabicPeriod"/>
            </a:pPr>
            <a:r>
              <a:rPr lang="en"/>
              <a:t>Two reference assessments</a:t>
            </a:r>
            <a:endParaRPr/>
          </a:p>
          <a:p>
            <a:pPr indent="0" lvl="0" marL="0" rtl="0" algn="l">
              <a:spcBef>
                <a:spcPts val="1600"/>
              </a:spcBef>
              <a:spcAft>
                <a:spcPts val="0"/>
              </a:spcAft>
              <a:buNone/>
            </a:pPr>
            <a:r>
              <a:rPr lang="en" sz="1400"/>
              <a:t>A green checkmark will appear when each completed section has been </a:t>
            </a:r>
            <a:r>
              <a:rPr b="1" lang="en" sz="1400"/>
              <a:t>saved </a:t>
            </a:r>
            <a:r>
              <a:rPr lang="en" sz="1400"/>
              <a:t>and </a:t>
            </a:r>
            <a:r>
              <a:rPr b="1" lang="en" sz="1400"/>
              <a:t>validated </a:t>
            </a:r>
            <a:r>
              <a:rPr lang="en" sz="1400"/>
              <a:t>and when each reference assessment has been received. You cannot submit an i</a:t>
            </a:r>
            <a:r>
              <a:rPr lang="en" sz="1400"/>
              <a:t>ncomplete application.</a:t>
            </a:r>
            <a:endParaRPr sz="1400"/>
          </a:p>
          <a:p>
            <a:pPr indent="0" lvl="0" marL="0" rtl="0" algn="l">
              <a:spcBef>
                <a:spcPts val="1600"/>
              </a:spcBef>
              <a:spcAft>
                <a:spcPts val="1600"/>
              </a:spcAft>
              <a:buNone/>
            </a:pPr>
            <a:r>
              <a:rPr lang="en" sz="1400"/>
              <a:t>Remember to </a:t>
            </a:r>
            <a:r>
              <a:rPr b="1" lang="en" sz="1400"/>
              <a:t>Save </a:t>
            </a:r>
            <a:r>
              <a:rPr lang="en" sz="1400"/>
              <a:t>and </a:t>
            </a:r>
            <a:r>
              <a:rPr b="1" lang="en" sz="1400"/>
              <a:t>Validate </a:t>
            </a:r>
            <a:r>
              <a:rPr lang="en" sz="1400"/>
              <a:t>frequently; otherwise, the information entered will be lost.</a:t>
            </a:r>
            <a:endParaRPr sz="1400"/>
          </a:p>
        </p:txBody>
      </p:sp>
      <p:sp>
        <p:nvSpPr>
          <p:cNvPr id="139" name="Google Shape;139;p23"/>
          <p:cNvSpPr txBox="1"/>
          <p:nvPr/>
        </p:nvSpPr>
        <p:spPr>
          <a:xfrm>
            <a:off x="4475375" y="4568875"/>
            <a:ext cx="4356900" cy="6834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latin typeface="Calibri"/>
                <a:ea typeface="Calibri"/>
                <a:cs typeface="Calibri"/>
                <a:sym typeface="Calibri"/>
              </a:rPr>
              <a:t>Read more: </a:t>
            </a:r>
            <a:r>
              <a:rPr lang="en" u="sng">
                <a:solidFill>
                  <a:schemeClr val="hlink"/>
                </a:solidFill>
                <a:latin typeface="Calibri"/>
                <a:ea typeface="Calibri"/>
                <a:cs typeface="Calibri"/>
                <a:sym typeface="Calibri"/>
                <a:hlinkClick r:id="rId3"/>
              </a:rPr>
              <a:t>Instructions for completing an application</a:t>
            </a:r>
            <a:endParaRPr>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Checklist: </a:t>
            </a:r>
            <a:r>
              <a:rPr lang="en"/>
              <a:t>CGS M Canadian Common CV (CCV)</a:t>
            </a:r>
            <a:endParaRPr/>
          </a:p>
        </p:txBody>
      </p:sp>
      <p:sp>
        <p:nvSpPr>
          <p:cNvPr id="145" name="Google Shape;145;p24"/>
          <p:cNvSpPr txBox="1"/>
          <p:nvPr>
            <p:ph idx="1" type="body"/>
          </p:nvPr>
        </p:nvSpPr>
        <p:spPr>
          <a:xfrm>
            <a:off x="311700" y="1017725"/>
            <a:ext cx="8520600" cy="35511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sz="1600"/>
              <a:t>You are required to complete a Canadian Common CV. </a:t>
            </a:r>
            <a:endParaRPr sz="1600"/>
          </a:p>
          <a:p>
            <a:pPr indent="-330200" lvl="0" marL="457200" rtl="0" algn="l">
              <a:spcBef>
                <a:spcPts val="0"/>
              </a:spcBef>
              <a:spcAft>
                <a:spcPts val="0"/>
              </a:spcAft>
              <a:buSzPts val="1600"/>
              <a:buChar char="●"/>
            </a:pPr>
            <a:r>
              <a:rPr lang="en" sz="1600"/>
              <a:t>Select as </a:t>
            </a:r>
            <a:r>
              <a:rPr lang="en" sz="1600"/>
              <a:t>Funding Source: “</a:t>
            </a:r>
            <a:r>
              <a:rPr lang="en" sz="1600"/>
              <a:t>CGS-Master’s”</a:t>
            </a:r>
            <a:endParaRPr sz="1600"/>
          </a:p>
          <a:p>
            <a:pPr indent="-330200" lvl="0" marL="457200" rtl="0" algn="l">
              <a:spcBef>
                <a:spcPts val="0"/>
              </a:spcBef>
              <a:spcAft>
                <a:spcPts val="0"/>
              </a:spcAft>
              <a:buSzPts val="1600"/>
              <a:buChar char="●"/>
            </a:pPr>
            <a:r>
              <a:rPr lang="en" sz="1600"/>
              <a:t>Select as CV Type: </a:t>
            </a:r>
            <a:r>
              <a:rPr lang="en" sz="1600"/>
              <a:t>“CGS-Master’s”</a:t>
            </a:r>
            <a:r>
              <a:rPr lang="en" sz="1600"/>
              <a:t> </a:t>
            </a:r>
            <a:endParaRPr sz="1600"/>
          </a:p>
          <a:p>
            <a:pPr indent="-330200" lvl="0" marL="457200" rtl="0" algn="l">
              <a:spcBef>
                <a:spcPts val="0"/>
              </a:spcBef>
              <a:spcAft>
                <a:spcPts val="0"/>
              </a:spcAft>
              <a:buSzPts val="1600"/>
              <a:buChar char="●"/>
            </a:pPr>
            <a:r>
              <a:rPr lang="en" sz="1600"/>
              <a:t>Mandatory fields are indicated with an asterisk (*).</a:t>
            </a:r>
            <a:endParaRPr sz="1600"/>
          </a:p>
          <a:p>
            <a:pPr indent="-330200" lvl="0" marL="457200" rtl="0" algn="l">
              <a:spcBef>
                <a:spcPts val="0"/>
              </a:spcBef>
              <a:spcAft>
                <a:spcPts val="0"/>
              </a:spcAft>
              <a:buSzPts val="1600"/>
              <a:buChar char="●"/>
            </a:pPr>
            <a:r>
              <a:rPr lang="en" sz="1600"/>
              <a:t>Once you have completed the CGS M CCV and all sections have a green checkmark, click “Submit”.</a:t>
            </a:r>
            <a:endParaRPr sz="1600"/>
          </a:p>
          <a:p>
            <a:pPr indent="-330200" lvl="0" marL="457200" rtl="0" algn="l">
              <a:spcBef>
                <a:spcPts val="0"/>
              </a:spcBef>
              <a:spcAft>
                <a:spcPts val="0"/>
              </a:spcAft>
              <a:buSzPts val="1600"/>
              <a:buChar char="●"/>
            </a:pPr>
            <a:r>
              <a:rPr lang="en" sz="1600"/>
              <a:t>A </a:t>
            </a:r>
            <a:r>
              <a:rPr b="1" lang="en" sz="1600"/>
              <a:t>confirmation number</a:t>
            </a:r>
            <a:r>
              <a:rPr lang="en" sz="1600"/>
              <a:t> will automatically be provided. </a:t>
            </a:r>
            <a:r>
              <a:rPr b="1" lang="en" sz="1600"/>
              <a:t>Keep track</a:t>
            </a:r>
            <a:r>
              <a:rPr lang="en" sz="1600"/>
              <a:t> of this number.</a:t>
            </a:r>
            <a:endParaRPr sz="1600"/>
          </a:p>
          <a:p>
            <a:pPr indent="-330200" lvl="0" marL="457200" rtl="0" algn="l">
              <a:spcBef>
                <a:spcPts val="0"/>
              </a:spcBef>
              <a:spcAft>
                <a:spcPts val="0"/>
              </a:spcAft>
              <a:buSzPts val="1600"/>
              <a:buChar char="●"/>
            </a:pPr>
            <a:r>
              <a:rPr lang="en" sz="1600"/>
              <a:t>Back in Research Portal, in the Application Overview, go to “Canadian Common CVs Attached section”</a:t>
            </a:r>
            <a:endParaRPr sz="1600"/>
          </a:p>
          <a:p>
            <a:pPr indent="-330200" lvl="0" marL="457200" rtl="0" algn="l">
              <a:spcBef>
                <a:spcPts val="0"/>
              </a:spcBef>
              <a:spcAft>
                <a:spcPts val="0"/>
              </a:spcAft>
              <a:buSzPts val="1600"/>
              <a:buChar char="●"/>
            </a:pPr>
            <a:r>
              <a:rPr lang="en" sz="1600"/>
              <a:t>Enter your CGS M CCV confirmation number and select “Upload”.</a:t>
            </a:r>
            <a:endParaRPr sz="1600"/>
          </a:p>
        </p:txBody>
      </p:sp>
      <p:sp>
        <p:nvSpPr>
          <p:cNvPr id="146" name="Google Shape;146;p24"/>
          <p:cNvSpPr txBox="1"/>
          <p:nvPr/>
        </p:nvSpPr>
        <p:spPr>
          <a:xfrm>
            <a:off x="3922800" y="4378275"/>
            <a:ext cx="4909500" cy="6510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latin typeface="Calibri"/>
                <a:ea typeface="Calibri"/>
                <a:cs typeface="Calibri"/>
                <a:sym typeface="Calibri"/>
              </a:rPr>
              <a:t>Read more: </a:t>
            </a:r>
            <a:r>
              <a:rPr lang="en" u="sng">
                <a:solidFill>
                  <a:schemeClr val="hlink"/>
                </a:solidFill>
                <a:latin typeface="Calibri"/>
                <a:ea typeface="Calibri"/>
                <a:cs typeface="Calibri"/>
                <a:sym typeface="Calibri"/>
                <a:hlinkClick r:id="rId3"/>
              </a:rPr>
              <a:t>Instructions for completing a Canadian Common CV</a:t>
            </a:r>
            <a:endParaRPr>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Checklist: </a:t>
            </a:r>
            <a:r>
              <a:rPr lang="en"/>
              <a:t>Online Application form</a:t>
            </a:r>
            <a:endParaRPr/>
          </a:p>
        </p:txBody>
      </p:sp>
      <p:sp>
        <p:nvSpPr>
          <p:cNvPr id="152" name="Google Shape;152;p2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Go to Research Portal and select </a:t>
            </a:r>
            <a:r>
              <a:rPr lang="en"/>
              <a:t>Create Applications (“CGS M program”)</a:t>
            </a:r>
            <a:endParaRPr/>
          </a:p>
          <a:p>
            <a:pPr indent="-342900" lvl="0" marL="457200" rtl="0" algn="l">
              <a:spcBef>
                <a:spcPts val="0"/>
              </a:spcBef>
              <a:spcAft>
                <a:spcPts val="0"/>
              </a:spcAft>
              <a:buSzPts val="1800"/>
              <a:buChar char="●"/>
            </a:pPr>
            <a:r>
              <a:rPr lang="en"/>
              <a:t>Application overview</a:t>
            </a:r>
            <a:endParaRPr/>
          </a:p>
          <a:p>
            <a:pPr indent="-317500" lvl="1" marL="914400" rtl="0" algn="l">
              <a:spcBef>
                <a:spcPts val="0"/>
              </a:spcBef>
              <a:spcAft>
                <a:spcPts val="0"/>
              </a:spcAft>
              <a:buSzPts val="1400"/>
              <a:buChar char="○"/>
            </a:pPr>
            <a:r>
              <a:rPr lang="en"/>
              <a:t>Identification</a:t>
            </a:r>
            <a:endParaRPr/>
          </a:p>
          <a:p>
            <a:pPr indent="-317500" lvl="1" marL="914400" rtl="0" algn="l">
              <a:spcBef>
                <a:spcPts val="0"/>
              </a:spcBef>
              <a:spcAft>
                <a:spcPts val="0"/>
              </a:spcAft>
              <a:buSzPts val="1400"/>
              <a:buChar char="○"/>
            </a:pPr>
            <a:r>
              <a:rPr lang="en"/>
              <a:t>Application (Project) title</a:t>
            </a:r>
            <a:endParaRPr/>
          </a:p>
          <a:p>
            <a:pPr indent="-317500" lvl="1" marL="914400" rtl="0" algn="l">
              <a:spcBef>
                <a:spcPts val="0"/>
              </a:spcBef>
              <a:spcAft>
                <a:spcPts val="0"/>
              </a:spcAft>
              <a:buSzPts val="1400"/>
              <a:buChar char="○"/>
            </a:pPr>
            <a:r>
              <a:rPr lang="en"/>
              <a:t>Field of Research</a:t>
            </a:r>
            <a:endParaRPr/>
          </a:p>
          <a:p>
            <a:pPr indent="-317500" lvl="1" marL="914400" rtl="0" algn="l">
              <a:spcBef>
                <a:spcPts val="0"/>
              </a:spcBef>
              <a:spcAft>
                <a:spcPts val="0"/>
              </a:spcAft>
              <a:buSzPts val="1400"/>
              <a:buChar char="○"/>
            </a:pPr>
            <a:r>
              <a:rPr lang="en"/>
              <a:t>Proposed start date of program of study (i.e. </a:t>
            </a:r>
            <a:r>
              <a:rPr lang="en"/>
              <a:t>September</a:t>
            </a:r>
            <a:r>
              <a:rPr lang="en"/>
              <a:t> 2021)</a:t>
            </a:r>
            <a:endParaRPr/>
          </a:p>
          <a:p>
            <a:pPr indent="-317500" lvl="1" marL="914400" rtl="0" algn="l">
              <a:spcBef>
                <a:spcPts val="0"/>
              </a:spcBef>
              <a:spcAft>
                <a:spcPts val="0"/>
              </a:spcAft>
              <a:buSzPts val="1400"/>
              <a:buChar char="○"/>
            </a:pPr>
            <a:r>
              <a:rPr lang="en"/>
              <a:t>Number of months of graduate studies completed as of December 31</a:t>
            </a:r>
            <a:endParaRPr/>
          </a:p>
          <a:p>
            <a:pPr indent="-317500" lvl="1" marL="914400" rtl="0" algn="l">
              <a:spcBef>
                <a:spcPts val="0"/>
              </a:spcBef>
              <a:spcAft>
                <a:spcPts val="0"/>
              </a:spcAft>
              <a:buSzPts val="1400"/>
              <a:buChar char="○"/>
            </a:pPr>
            <a:r>
              <a:rPr lang="en"/>
              <a:t>Proposed host institution &amp; department (You can select up to three institutions. </a:t>
            </a:r>
            <a:r>
              <a:rPr lang="en"/>
              <a:t>TMU</a:t>
            </a:r>
            <a:r>
              <a:rPr lang="en"/>
              <a:t>, 2 ,3)</a:t>
            </a:r>
            <a:endParaRPr/>
          </a:p>
          <a:p>
            <a:pPr indent="-317500" lvl="2" marL="1371600" rtl="0" algn="l">
              <a:spcBef>
                <a:spcPts val="0"/>
              </a:spcBef>
              <a:spcAft>
                <a:spcPts val="0"/>
              </a:spcAft>
              <a:buSzPts val="1400"/>
              <a:buChar char="■"/>
            </a:pPr>
            <a:r>
              <a:rPr lang="en"/>
              <a:t>You may select an institution only once, and you may select only one department per institution.</a:t>
            </a:r>
            <a:endParaRPr/>
          </a:p>
          <a:p>
            <a:pPr indent="-317500" lvl="1" marL="914400" rtl="0" algn="l">
              <a:spcBef>
                <a:spcPts val="0"/>
              </a:spcBef>
              <a:spcAft>
                <a:spcPts val="0"/>
              </a:spcAft>
              <a:buSzPts val="1400"/>
              <a:buChar char="○"/>
            </a:pPr>
            <a:r>
              <a:rPr lang="en"/>
              <a:t>Summary of proposal: Maximum of 1,800 characters including spaces of your Outline of proposed research in language that the public can understand.</a:t>
            </a:r>
            <a:endParaRPr/>
          </a:p>
        </p:txBody>
      </p:sp>
      <p:sp>
        <p:nvSpPr>
          <p:cNvPr id="153" name="Google Shape;153;p25"/>
          <p:cNvSpPr txBox="1"/>
          <p:nvPr/>
        </p:nvSpPr>
        <p:spPr>
          <a:xfrm>
            <a:off x="3680850" y="4339525"/>
            <a:ext cx="5151600" cy="6510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latin typeface="Calibri"/>
                <a:ea typeface="Calibri"/>
                <a:cs typeface="Calibri"/>
                <a:sym typeface="Calibri"/>
              </a:rPr>
              <a:t>Read more: </a:t>
            </a:r>
            <a:r>
              <a:rPr lang="en" u="sng">
                <a:solidFill>
                  <a:schemeClr val="hlink"/>
                </a:solidFill>
                <a:latin typeface="Calibri"/>
                <a:ea typeface="Calibri"/>
                <a:cs typeface="Calibri"/>
                <a:sym typeface="Calibri"/>
                <a:hlinkClick r:id="rId3"/>
              </a:rPr>
              <a:t>Instructions for completing an application</a:t>
            </a:r>
            <a:endParaRPr>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Checklist: Online Application form (continued)</a:t>
            </a:r>
            <a:endParaRPr/>
          </a:p>
        </p:txBody>
      </p:sp>
      <p:sp>
        <p:nvSpPr>
          <p:cNvPr id="159" name="Google Shape;159;p2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Activity details</a:t>
            </a:r>
            <a:endParaRPr/>
          </a:p>
          <a:p>
            <a:pPr indent="-317500" lvl="1" marL="914400" rtl="0" algn="l">
              <a:spcBef>
                <a:spcPts val="0"/>
              </a:spcBef>
              <a:spcAft>
                <a:spcPts val="0"/>
              </a:spcAft>
              <a:buSzPts val="1400"/>
              <a:buChar char="○"/>
            </a:pPr>
            <a:r>
              <a:rPr lang="en"/>
              <a:t>Themes (if you selected Health as your field of research)</a:t>
            </a:r>
            <a:endParaRPr/>
          </a:p>
          <a:p>
            <a:pPr indent="-317500" lvl="1" marL="914400" rtl="0" algn="l">
              <a:spcBef>
                <a:spcPts val="0"/>
              </a:spcBef>
              <a:spcAft>
                <a:spcPts val="0"/>
              </a:spcAft>
              <a:buSzPts val="1400"/>
              <a:buChar char="○"/>
            </a:pPr>
            <a:r>
              <a:rPr lang="en"/>
              <a:t>CIHR Personal Identification Number (if you selected Health as your field of research)</a:t>
            </a:r>
            <a:endParaRPr/>
          </a:p>
          <a:p>
            <a:pPr indent="-317500" lvl="1" marL="914400" rtl="0" algn="l">
              <a:spcBef>
                <a:spcPts val="0"/>
              </a:spcBef>
              <a:spcAft>
                <a:spcPts val="0"/>
              </a:spcAft>
              <a:buSzPts val="1400"/>
              <a:buChar char="○"/>
            </a:pPr>
            <a:r>
              <a:rPr lang="en"/>
              <a:t>Certification requirements (research-ethics related questions)</a:t>
            </a:r>
            <a:endParaRPr/>
          </a:p>
          <a:p>
            <a:pPr indent="-317500" lvl="1" marL="914400" rtl="0" algn="l">
              <a:spcBef>
                <a:spcPts val="0"/>
              </a:spcBef>
              <a:spcAft>
                <a:spcPts val="0"/>
              </a:spcAft>
              <a:buSzPts val="1400"/>
              <a:buChar char="○"/>
            </a:pPr>
            <a:r>
              <a:rPr lang="en"/>
              <a:t>Sex- and gender-based analysis</a:t>
            </a:r>
            <a:endParaRPr/>
          </a:p>
          <a:p>
            <a:pPr indent="-317500" lvl="1" marL="914400" rtl="0" algn="l">
              <a:spcBef>
                <a:spcPts val="0"/>
              </a:spcBef>
              <a:spcAft>
                <a:spcPts val="0"/>
              </a:spcAft>
              <a:buSzPts val="1400"/>
              <a:buChar char="○"/>
            </a:pPr>
            <a:r>
              <a:rPr lang="en"/>
              <a:t>Keywords and fields of study</a:t>
            </a:r>
            <a:endParaRPr/>
          </a:p>
          <a:p>
            <a:pPr indent="0" lvl="0" marL="0" rtl="0" algn="l">
              <a:spcBef>
                <a:spcPts val="1600"/>
              </a:spcBef>
              <a:spcAft>
                <a:spcPts val="1600"/>
              </a:spcAft>
              <a:buNone/>
            </a:pPr>
            <a:r>
              <a:t/>
            </a:r>
            <a:endParaRPr/>
          </a:p>
        </p:txBody>
      </p:sp>
      <p:sp>
        <p:nvSpPr>
          <p:cNvPr id="160" name="Google Shape;160;p26"/>
          <p:cNvSpPr txBox="1"/>
          <p:nvPr/>
        </p:nvSpPr>
        <p:spPr>
          <a:xfrm>
            <a:off x="3680850" y="4339525"/>
            <a:ext cx="5151600" cy="6510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latin typeface="Calibri"/>
                <a:ea typeface="Calibri"/>
                <a:cs typeface="Calibri"/>
                <a:sym typeface="Calibri"/>
              </a:rPr>
              <a:t>Read more: </a:t>
            </a:r>
            <a:r>
              <a:rPr lang="en" u="sng">
                <a:solidFill>
                  <a:schemeClr val="hlink"/>
                </a:solidFill>
                <a:latin typeface="Calibri"/>
                <a:ea typeface="Calibri"/>
                <a:cs typeface="Calibri"/>
                <a:sym typeface="Calibri"/>
                <a:hlinkClick r:id="rId3"/>
              </a:rPr>
              <a:t>Instructions for completing an application</a:t>
            </a:r>
            <a:endParaRPr>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Checklist: Outline of the proposed research (1 page)</a:t>
            </a:r>
            <a:endParaRPr/>
          </a:p>
          <a:p>
            <a:pPr indent="0" lvl="0" marL="0" rtl="0" algn="l">
              <a:spcBef>
                <a:spcPts val="0"/>
              </a:spcBef>
              <a:spcAft>
                <a:spcPts val="0"/>
              </a:spcAft>
              <a:buNone/>
            </a:pPr>
            <a:r>
              <a:t/>
            </a:r>
            <a:endParaRPr/>
          </a:p>
        </p:txBody>
      </p:sp>
      <p:sp>
        <p:nvSpPr>
          <p:cNvPr id="166" name="Google Shape;166;p2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M</a:t>
            </a:r>
            <a:r>
              <a:rPr lang="en"/>
              <a:t>aximum of one page</a:t>
            </a:r>
            <a:endParaRPr/>
          </a:p>
          <a:p>
            <a:pPr indent="-342900" lvl="0" marL="457200" rtl="0" algn="l">
              <a:spcBef>
                <a:spcPts val="0"/>
              </a:spcBef>
              <a:spcAft>
                <a:spcPts val="0"/>
              </a:spcAft>
              <a:buSzPts val="1800"/>
              <a:buChar char="●"/>
            </a:pPr>
            <a:r>
              <a:rPr lang="en"/>
              <a:t>A detailed description of your proposed research project</a:t>
            </a:r>
            <a:endParaRPr/>
          </a:p>
          <a:p>
            <a:pPr indent="-342900" lvl="0" marL="457200" rtl="0" algn="l">
              <a:spcBef>
                <a:spcPts val="0"/>
              </a:spcBef>
              <a:spcAft>
                <a:spcPts val="0"/>
              </a:spcAft>
              <a:buSzPts val="1800"/>
              <a:buChar char="●"/>
            </a:pPr>
            <a:r>
              <a:rPr lang="en"/>
              <a:t>Outline the objectives of your research, the context, methodology and contribution to the advancement of knowledge.</a:t>
            </a:r>
            <a:endParaRPr/>
          </a:p>
          <a:p>
            <a:pPr indent="-342900" lvl="0" marL="457200" rtl="0" algn="l">
              <a:spcBef>
                <a:spcPts val="0"/>
              </a:spcBef>
              <a:spcAft>
                <a:spcPts val="0"/>
              </a:spcAft>
              <a:buSzPts val="1800"/>
              <a:buChar char="●"/>
            </a:pPr>
            <a:r>
              <a:rPr lang="en"/>
              <a:t>Ideas and text belonging to others must be properly referenced.</a:t>
            </a:r>
            <a:endParaRPr/>
          </a:p>
          <a:p>
            <a:pPr indent="0" lvl="0" marL="0" rtl="0" algn="l">
              <a:spcBef>
                <a:spcPts val="1600"/>
              </a:spcBef>
              <a:spcAft>
                <a:spcPts val="1600"/>
              </a:spcAft>
              <a:buNone/>
            </a:pPr>
            <a:r>
              <a:rPr lang="en"/>
              <a:t>(We provide some writing and formatting tips later…)</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Checklist: </a:t>
            </a:r>
            <a:r>
              <a:rPr lang="en"/>
              <a:t>Bibliography and Citations (1 page)</a:t>
            </a:r>
            <a:endParaRPr/>
          </a:p>
        </p:txBody>
      </p:sp>
      <p:sp>
        <p:nvSpPr>
          <p:cNvPr id="172" name="Google Shape;172;p2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Provide a bibliography that includes citations for all works referenced in the research proposal. </a:t>
            </a:r>
            <a:endParaRPr/>
          </a:p>
          <a:p>
            <a:pPr indent="-342900" lvl="0" marL="457200" rtl="0" algn="l">
              <a:spcBef>
                <a:spcPts val="0"/>
              </a:spcBef>
              <a:spcAft>
                <a:spcPts val="0"/>
              </a:spcAft>
              <a:buSzPts val="1800"/>
              <a:buChar char="●"/>
            </a:pPr>
            <a:r>
              <a:rPr lang="en"/>
              <a:t>Just one page of references, but you can probably include 20-25 items on the page.</a:t>
            </a:r>
            <a:endParaRPr/>
          </a:p>
          <a:p>
            <a:pPr indent="-342900" lvl="0" marL="457200" rtl="0" algn="l">
              <a:spcBef>
                <a:spcPts val="0"/>
              </a:spcBef>
              <a:spcAft>
                <a:spcPts val="0"/>
              </a:spcAft>
              <a:buSzPts val="1800"/>
              <a:buChar char="●"/>
            </a:pPr>
            <a:r>
              <a:rPr lang="en"/>
              <a:t>These citations should be in a format used by the primary discipline of the proposed research. </a:t>
            </a:r>
            <a:endParaRPr/>
          </a:p>
          <a:p>
            <a:pPr indent="-342900" lvl="0" marL="457200" rtl="0" algn="l">
              <a:spcBef>
                <a:spcPts val="0"/>
              </a:spcBef>
              <a:spcAft>
                <a:spcPts val="0"/>
              </a:spcAft>
              <a:buSzPts val="1800"/>
              <a:buChar char="●"/>
            </a:pPr>
            <a:r>
              <a:rPr lang="en"/>
              <a:t>You must ensure that all citations are clear and complete, to allow reviewers to easily locate the sources.</a:t>
            </a:r>
            <a:endParaRPr/>
          </a:p>
        </p:txBody>
      </p:sp>
      <p:sp>
        <p:nvSpPr>
          <p:cNvPr id="173" name="Google Shape;173;p28"/>
          <p:cNvSpPr txBox="1"/>
          <p:nvPr/>
        </p:nvSpPr>
        <p:spPr>
          <a:xfrm>
            <a:off x="3680850" y="4339525"/>
            <a:ext cx="5151600" cy="6510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latin typeface="Calibri"/>
                <a:ea typeface="Calibri"/>
                <a:cs typeface="Calibri"/>
                <a:sym typeface="Calibri"/>
              </a:rPr>
              <a:t>Read more: </a:t>
            </a:r>
            <a:r>
              <a:rPr lang="en" u="sng">
                <a:solidFill>
                  <a:schemeClr val="hlink"/>
                </a:solidFill>
                <a:latin typeface="Calibri"/>
                <a:ea typeface="Calibri"/>
                <a:cs typeface="Calibri"/>
                <a:sym typeface="Calibri"/>
                <a:hlinkClick r:id="rId3"/>
              </a:rPr>
              <a:t>Instructions for completing an application</a:t>
            </a:r>
            <a:endParaRPr>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29"/>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Checklist: Up-to-date Transcripts</a:t>
            </a:r>
            <a:endParaRPr/>
          </a:p>
        </p:txBody>
      </p:sp>
      <p:sp>
        <p:nvSpPr>
          <p:cNvPr id="179" name="Google Shape;179;p29"/>
          <p:cNvSpPr txBox="1"/>
          <p:nvPr>
            <p:ph idx="1" type="body"/>
          </p:nvPr>
        </p:nvSpPr>
        <p:spPr>
          <a:xfrm>
            <a:off x="311700" y="922575"/>
            <a:ext cx="8520600" cy="3416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b="1" lang="en" sz="1400"/>
              <a:t>Official </a:t>
            </a:r>
            <a:r>
              <a:rPr lang="en" sz="1400"/>
              <a:t>Up-to-date transcripts of all undergraduate and graduate studies - through myCreds or scanned as a</a:t>
            </a:r>
            <a:r>
              <a:rPr b="1" lang="en" sz="1400"/>
              <a:t> single document</a:t>
            </a:r>
            <a:r>
              <a:rPr lang="en" sz="1400"/>
              <a:t>. </a:t>
            </a:r>
            <a:endParaRPr sz="1400"/>
          </a:p>
          <a:p>
            <a:pPr indent="-317500" lvl="0" marL="457200" rtl="0" algn="l">
              <a:spcBef>
                <a:spcPts val="0"/>
              </a:spcBef>
              <a:spcAft>
                <a:spcPts val="0"/>
              </a:spcAft>
              <a:buSzPts val="1400"/>
              <a:buChar char="●"/>
            </a:pPr>
            <a:r>
              <a:rPr lang="en" sz="1400"/>
              <a:t>Up-to-date transcripts are defined as </a:t>
            </a:r>
            <a:endParaRPr sz="1400"/>
          </a:p>
          <a:p>
            <a:pPr indent="-317500" lvl="1" marL="914400" rtl="0" algn="l">
              <a:spcBef>
                <a:spcPts val="0"/>
              </a:spcBef>
              <a:spcAft>
                <a:spcPts val="0"/>
              </a:spcAft>
              <a:buSzPts val="1400"/>
              <a:buChar char="○"/>
            </a:pPr>
            <a:r>
              <a:rPr lang="en"/>
              <a:t>transcripts dated or issued in the </a:t>
            </a:r>
            <a:r>
              <a:rPr b="1" lang="en"/>
              <a:t>fall session of the year of application</a:t>
            </a:r>
            <a:r>
              <a:rPr lang="en"/>
              <a:t> (if currently registered), or </a:t>
            </a:r>
            <a:endParaRPr/>
          </a:p>
          <a:p>
            <a:pPr indent="-317500" lvl="1" marL="914400" rtl="0" algn="l">
              <a:spcBef>
                <a:spcPts val="0"/>
              </a:spcBef>
              <a:spcAft>
                <a:spcPts val="0"/>
              </a:spcAft>
              <a:buSzPts val="1400"/>
              <a:buChar char="○"/>
            </a:pPr>
            <a:r>
              <a:rPr b="1" lang="en"/>
              <a:t>after the last term completed</a:t>
            </a:r>
            <a:r>
              <a:rPr lang="en"/>
              <a:t> (if not currently registered).</a:t>
            </a:r>
            <a:endParaRPr sz="1400"/>
          </a:p>
          <a:p>
            <a:pPr indent="-317500" lvl="0" marL="457200" rtl="0" algn="l">
              <a:spcBef>
                <a:spcPts val="0"/>
              </a:spcBef>
              <a:spcAft>
                <a:spcPts val="0"/>
              </a:spcAft>
              <a:buSzPts val="1400"/>
              <a:buChar char="●"/>
            </a:pPr>
            <a:r>
              <a:rPr lang="en" sz="1400"/>
              <a:t>Include one copy of the legend (reverse of each transcript). Do not scan the legend multiple times.</a:t>
            </a:r>
            <a:endParaRPr sz="1400"/>
          </a:p>
          <a:p>
            <a:pPr indent="-317500" lvl="0" marL="457200" rtl="0" algn="l">
              <a:spcBef>
                <a:spcPts val="0"/>
              </a:spcBef>
              <a:spcAft>
                <a:spcPts val="0"/>
              </a:spcAft>
              <a:buSzPts val="1400"/>
              <a:buChar char="●"/>
            </a:pPr>
            <a:r>
              <a:rPr lang="en" sz="1400"/>
              <a:t>PDF file (.pdf extension); unprotected.</a:t>
            </a:r>
            <a:endParaRPr sz="1400"/>
          </a:p>
          <a:p>
            <a:pPr indent="-317500" lvl="0" marL="457200" rtl="0" algn="l">
              <a:spcBef>
                <a:spcPts val="0"/>
              </a:spcBef>
              <a:spcAft>
                <a:spcPts val="0"/>
              </a:spcAft>
              <a:buSzPts val="1400"/>
              <a:buChar char="●"/>
            </a:pPr>
            <a:r>
              <a:rPr lang="en" sz="1400"/>
              <a:t>Maximum file size of 10 mb (black and white recommended).</a:t>
            </a:r>
            <a:endParaRPr sz="1400"/>
          </a:p>
          <a:p>
            <a:pPr indent="-317500" lvl="0" marL="457200" rtl="0" algn="l">
              <a:spcBef>
                <a:spcPts val="0"/>
              </a:spcBef>
              <a:spcAft>
                <a:spcPts val="0"/>
              </a:spcAft>
              <a:buSzPts val="1400"/>
              <a:buChar char="●"/>
            </a:pPr>
            <a:r>
              <a:rPr lang="en" sz="1400"/>
              <a:t>Page size 8 ½ in. x 11 in. (216 mm x 279 mm) or A4 (210 mm x 297 mm).</a:t>
            </a:r>
            <a:endParaRPr sz="1400"/>
          </a:p>
          <a:p>
            <a:pPr indent="-317500" lvl="0" marL="457200" rtl="0" algn="l">
              <a:spcBef>
                <a:spcPts val="0"/>
              </a:spcBef>
              <a:spcAft>
                <a:spcPts val="0"/>
              </a:spcAft>
              <a:buSzPts val="1400"/>
              <a:buChar char="●"/>
            </a:pPr>
            <a:r>
              <a:rPr lang="en" sz="1400"/>
              <a:t>The text orientation should be upright (if possible) and must be readable on a computer monitor without any adjustment by the viewer.</a:t>
            </a:r>
            <a:endParaRPr sz="1400"/>
          </a:p>
          <a:p>
            <a:pPr indent="-317500" lvl="0" marL="457200" rtl="0" algn="l">
              <a:spcBef>
                <a:spcPts val="0"/>
              </a:spcBef>
              <a:spcAft>
                <a:spcPts val="0"/>
              </a:spcAft>
              <a:buSzPts val="1400"/>
              <a:buChar char="●"/>
            </a:pPr>
            <a:r>
              <a:rPr lang="en" sz="1400"/>
              <a:t>Keep the paper copy of any uploaded transcripts, as you may be asked to provide it.</a:t>
            </a:r>
            <a:endParaRPr sz="1400"/>
          </a:p>
        </p:txBody>
      </p:sp>
      <p:sp>
        <p:nvSpPr>
          <p:cNvPr id="180" name="Google Shape;180;p29"/>
          <p:cNvSpPr txBox="1"/>
          <p:nvPr/>
        </p:nvSpPr>
        <p:spPr>
          <a:xfrm>
            <a:off x="3680850" y="4339525"/>
            <a:ext cx="5151600" cy="6510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latin typeface="Calibri"/>
                <a:ea typeface="Calibri"/>
                <a:cs typeface="Calibri"/>
                <a:sym typeface="Calibri"/>
              </a:rPr>
              <a:t>Read more: </a:t>
            </a:r>
            <a:r>
              <a:rPr lang="en" u="sng">
                <a:solidFill>
                  <a:schemeClr val="hlink"/>
                </a:solidFill>
                <a:latin typeface="Calibri"/>
                <a:ea typeface="Calibri"/>
                <a:cs typeface="Calibri"/>
                <a:sym typeface="Calibri"/>
                <a:hlinkClick r:id="rId3"/>
              </a:rPr>
              <a:t>Instructions for completing an application</a:t>
            </a:r>
            <a:endParaRPr>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30"/>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Checklist: Two </a:t>
            </a:r>
            <a:r>
              <a:rPr lang="en"/>
              <a:t>Reference Assessments</a:t>
            </a:r>
            <a:endParaRPr/>
          </a:p>
        </p:txBody>
      </p:sp>
      <p:sp>
        <p:nvSpPr>
          <p:cNvPr id="186" name="Google Shape;186;p30"/>
          <p:cNvSpPr txBox="1"/>
          <p:nvPr>
            <p:ph idx="1" type="body"/>
          </p:nvPr>
        </p:nvSpPr>
        <p:spPr>
          <a:xfrm>
            <a:off x="311700" y="847675"/>
            <a:ext cx="8520600" cy="3416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sz="1400"/>
              <a:t>You must contact your referees as soon as possible to ensure they are willing to provide a </a:t>
            </a:r>
            <a:br>
              <a:rPr lang="en" sz="1400"/>
            </a:br>
            <a:r>
              <a:rPr b="1" lang="en" sz="1400"/>
              <a:t>GOOD reference </a:t>
            </a:r>
            <a:r>
              <a:rPr lang="en" sz="1400"/>
              <a:t>for you </a:t>
            </a:r>
            <a:r>
              <a:rPr b="1" lang="en" sz="1400"/>
              <a:t>before December 1</a:t>
            </a:r>
            <a:r>
              <a:rPr lang="en" sz="1400"/>
              <a:t>. Provide them with a copy of your proposal and CV.</a:t>
            </a:r>
            <a:endParaRPr sz="1400"/>
          </a:p>
          <a:p>
            <a:pPr indent="-317500" lvl="0" marL="457200" rtl="0" algn="l">
              <a:spcBef>
                <a:spcPts val="0"/>
              </a:spcBef>
              <a:spcAft>
                <a:spcPts val="0"/>
              </a:spcAft>
              <a:buSzPts val="1400"/>
              <a:buChar char="●"/>
            </a:pPr>
            <a:r>
              <a:rPr lang="en" sz="1400"/>
              <a:t>Provide your referees with these instructions:</a:t>
            </a:r>
            <a:endParaRPr sz="1400"/>
          </a:p>
          <a:p>
            <a:pPr indent="-317500" lvl="1" marL="914400" rtl="0" algn="l">
              <a:spcBef>
                <a:spcPts val="0"/>
              </a:spcBef>
              <a:spcAft>
                <a:spcPts val="0"/>
              </a:spcAft>
              <a:buSzPts val="1400"/>
              <a:buChar char="○"/>
            </a:pPr>
            <a:r>
              <a:rPr lang="en" u="sng">
                <a:solidFill>
                  <a:schemeClr val="accent5"/>
                </a:solidFill>
                <a:hlinkClick r:id="rId3">
                  <a:extLst>
                    <a:ext uri="{A12FA001-AC4F-418D-AE19-62706E023703}">
                      <ahyp:hlinkClr val="tx"/>
                    </a:ext>
                  </a:extLst>
                </a:hlinkClick>
              </a:rPr>
              <a:t>Canada Graduate Scholarships-Master’s Program – Instructions for completing the reference assessment form</a:t>
            </a:r>
            <a:endParaRPr/>
          </a:p>
          <a:p>
            <a:pPr indent="-317500" lvl="1" marL="914400" rtl="0" algn="l">
              <a:spcBef>
                <a:spcPts val="0"/>
              </a:spcBef>
              <a:spcAft>
                <a:spcPts val="0"/>
              </a:spcAft>
              <a:buSzPts val="1400"/>
              <a:buChar char="○"/>
            </a:pPr>
            <a:r>
              <a:rPr lang="en" u="sng">
                <a:solidFill>
                  <a:schemeClr val="accent5"/>
                </a:solidFill>
                <a:hlinkClick r:id="rId4">
                  <a:extLst>
                    <a:ext uri="{A12FA001-AC4F-418D-AE19-62706E023703}">
                      <ahyp:hlinkClr val="tx"/>
                    </a:ext>
                  </a:extLst>
                </a:hlinkClick>
              </a:rPr>
              <a:t>Canada Graduate Scholarships–Master’s Program – Instructions for completing the reference assessment form (tutorial video)</a:t>
            </a:r>
            <a:endParaRPr sz="1400"/>
          </a:p>
          <a:p>
            <a:pPr indent="-317500" lvl="0" marL="457200" rtl="0" algn="l">
              <a:spcBef>
                <a:spcPts val="0"/>
              </a:spcBef>
              <a:spcAft>
                <a:spcPts val="0"/>
              </a:spcAft>
              <a:buSzPts val="1400"/>
              <a:buChar char="●"/>
            </a:pPr>
            <a:r>
              <a:rPr lang="en" sz="1400"/>
              <a:t>The letters should address:</a:t>
            </a:r>
            <a:endParaRPr sz="1400"/>
          </a:p>
          <a:p>
            <a:pPr indent="-317500" lvl="1" marL="914400" rtl="0" algn="l">
              <a:spcBef>
                <a:spcPts val="0"/>
              </a:spcBef>
              <a:spcAft>
                <a:spcPts val="0"/>
              </a:spcAft>
              <a:buSzPts val="1400"/>
              <a:buChar char="○"/>
            </a:pPr>
            <a:r>
              <a:rPr b="1" lang="en"/>
              <a:t>Your </a:t>
            </a:r>
            <a:r>
              <a:rPr b="1" lang="en" sz="1400"/>
              <a:t>Academic Excellence</a:t>
            </a:r>
            <a:r>
              <a:rPr lang="en" sz="1400"/>
              <a:t>, as demonstrated by past results, transcripts, awards &amp; distinctions</a:t>
            </a:r>
            <a:endParaRPr/>
          </a:p>
          <a:p>
            <a:pPr indent="-317500" lvl="1" marL="914400" rtl="0" algn="l">
              <a:spcBef>
                <a:spcPts val="0"/>
              </a:spcBef>
              <a:spcAft>
                <a:spcPts val="0"/>
              </a:spcAft>
              <a:buSzPts val="1400"/>
              <a:buChar char="○"/>
            </a:pPr>
            <a:r>
              <a:rPr b="1" lang="en"/>
              <a:t>Your </a:t>
            </a:r>
            <a:r>
              <a:rPr b="1" lang="en" sz="1400"/>
              <a:t>Research Potential</a:t>
            </a:r>
            <a:r>
              <a:rPr lang="en" sz="1400"/>
              <a:t>, as demonstrated by your research history, interest in discovery, the proposed research, its potential contribution to the field, and any anticipated outcomes</a:t>
            </a:r>
            <a:endParaRPr/>
          </a:p>
          <a:p>
            <a:pPr indent="-317500" lvl="1" marL="914400" rtl="0" algn="l">
              <a:spcBef>
                <a:spcPts val="0"/>
              </a:spcBef>
              <a:spcAft>
                <a:spcPts val="0"/>
              </a:spcAft>
              <a:buSzPts val="1400"/>
              <a:buChar char="○"/>
            </a:pPr>
            <a:r>
              <a:rPr b="1" lang="en"/>
              <a:t>Your </a:t>
            </a:r>
            <a:r>
              <a:rPr b="1" lang="en" sz="1400"/>
              <a:t>Personal Characteristics and Interpersonal Skills,</a:t>
            </a:r>
            <a:r>
              <a:rPr lang="en" sz="1400"/>
              <a:t> as demonstrated by past professional and relevant extracurricular activities</a:t>
            </a:r>
            <a:r>
              <a:rPr lang="en"/>
              <a:t> </a:t>
            </a:r>
            <a:r>
              <a:rPr lang="en" sz="1400"/>
              <a:t>and collaborations</a:t>
            </a:r>
            <a:r>
              <a:rPr lang="en"/>
              <a:t>.</a:t>
            </a:r>
            <a:endParaRPr sz="1400"/>
          </a:p>
        </p:txBody>
      </p:sp>
      <p:sp>
        <p:nvSpPr>
          <p:cNvPr id="187" name="Google Shape;187;p30"/>
          <p:cNvSpPr txBox="1"/>
          <p:nvPr/>
        </p:nvSpPr>
        <p:spPr>
          <a:xfrm>
            <a:off x="3680850" y="4339525"/>
            <a:ext cx="5151600" cy="6510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latin typeface="Calibri"/>
                <a:ea typeface="Calibri"/>
                <a:cs typeface="Calibri"/>
                <a:sym typeface="Calibri"/>
              </a:rPr>
              <a:t>Read more: </a:t>
            </a:r>
            <a:r>
              <a:rPr lang="en" u="sng">
                <a:solidFill>
                  <a:schemeClr val="hlink"/>
                </a:solidFill>
                <a:latin typeface="Calibri"/>
                <a:ea typeface="Calibri"/>
                <a:cs typeface="Calibri"/>
                <a:sym typeface="Calibri"/>
                <a:hlinkClick r:id="rId5"/>
              </a:rPr>
              <a:t>Instructions for completing an application</a:t>
            </a:r>
            <a:endParaRPr>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3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Checklist: Two Reference assessments</a:t>
            </a:r>
            <a:r>
              <a:rPr lang="en"/>
              <a:t> (continued)</a:t>
            </a:r>
            <a:endParaRPr/>
          </a:p>
        </p:txBody>
      </p:sp>
      <p:sp>
        <p:nvSpPr>
          <p:cNvPr id="193" name="Google Shape;193;p3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sz="1400"/>
              <a:t>In the </a:t>
            </a:r>
            <a:r>
              <a:rPr b="1" lang="en" sz="1400"/>
              <a:t>Invitations </a:t>
            </a:r>
            <a:r>
              <a:rPr lang="en" sz="1400"/>
              <a:t>section of your application, enter the required contact information for each of your referees. </a:t>
            </a:r>
            <a:endParaRPr sz="1400"/>
          </a:p>
          <a:p>
            <a:pPr indent="-317500" lvl="0" marL="457200" rtl="0" algn="l">
              <a:spcBef>
                <a:spcPts val="0"/>
              </a:spcBef>
              <a:spcAft>
                <a:spcPts val="0"/>
              </a:spcAft>
              <a:buSzPts val="1400"/>
              <a:buChar char="●"/>
            </a:pPr>
            <a:r>
              <a:rPr lang="en" sz="1400"/>
              <a:t>Once the information is </a:t>
            </a:r>
            <a:r>
              <a:rPr b="1" lang="en" sz="1400"/>
              <a:t>saved</a:t>
            </a:r>
            <a:r>
              <a:rPr lang="en" sz="1400"/>
              <a:t>, your referees will receive a system-generated email containing the link to their reference assessment. </a:t>
            </a:r>
            <a:endParaRPr sz="1400"/>
          </a:p>
          <a:p>
            <a:pPr indent="-317500" lvl="0" marL="457200" rtl="0" algn="l">
              <a:spcBef>
                <a:spcPts val="0"/>
              </a:spcBef>
              <a:spcAft>
                <a:spcPts val="0"/>
              </a:spcAft>
              <a:buSzPts val="1400"/>
              <a:buChar char="●"/>
            </a:pPr>
            <a:r>
              <a:rPr lang="en" sz="1400"/>
              <a:t>Check back frequently to see if the reference has been submitted.</a:t>
            </a:r>
            <a:endParaRPr sz="1400"/>
          </a:p>
          <a:p>
            <a:pPr indent="-317500" lvl="0" marL="457200" rtl="0" algn="l">
              <a:spcBef>
                <a:spcPts val="0"/>
              </a:spcBef>
              <a:spcAft>
                <a:spcPts val="0"/>
              </a:spcAft>
              <a:buSzPts val="1400"/>
              <a:buChar char="●"/>
            </a:pPr>
            <a:r>
              <a:rPr lang="en" sz="1400"/>
              <a:t>You will not be able to submit your application until these assessments have been completed and linked to your application. </a:t>
            </a:r>
            <a:endParaRPr sz="1400"/>
          </a:p>
          <a:p>
            <a:pPr indent="-317500" lvl="0" marL="457200" rtl="0" algn="l">
              <a:spcBef>
                <a:spcPts val="0"/>
              </a:spcBef>
              <a:spcAft>
                <a:spcPts val="0"/>
              </a:spcAft>
              <a:buSzPts val="1400"/>
              <a:buChar char="●"/>
            </a:pPr>
            <a:r>
              <a:rPr lang="en" sz="1400"/>
              <a:t>It is </a:t>
            </a:r>
            <a:r>
              <a:rPr b="1" lang="en" sz="1400"/>
              <a:t>your responsibility</a:t>
            </a:r>
            <a:r>
              <a:rPr lang="en" sz="1400"/>
              <a:t> to make sure your references complete and submit their assessments early enough to allow you to submit your complete application in the Research Portal before the </a:t>
            </a:r>
            <a:r>
              <a:rPr b="1" lang="en" sz="1400"/>
              <a:t>December 1</a:t>
            </a:r>
            <a:r>
              <a:rPr lang="en" sz="1400"/>
              <a:t> deadline.</a:t>
            </a:r>
            <a:endParaRPr sz="1400"/>
          </a:p>
        </p:txBody>
      </p:sp>
      <p:sp>
        <p:nvSpPr>
          <p:cNvPr id="194" name="Google Shape;194;p31"/>
          <p:cNvSpPr txBox="1"/>
          <p:nvPr/>
        </p:nvSpPr>
        <p:spPr>
          <a:xfrm>
            <a:off x="2973600" y="4383125"/>
            <a:ext cx="5858700" cy="5727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latin typeface="Calibri"/>
                <a:ea typeface="Calibri"/>
                <a:cs typeface="Calibri"/>
                <a:sym typeface="Calibri"/>
              </a:rPr>
              <a:t>Watch the video: </a:t>
            </a:r>
            <a:r>
              <a:rPr lang="en" u="sng">
                <a:solidFill>
                  <a:schemeClr val="hlink"/>
                </a:solidFill>
                <a:latin typeface="Calibri"/>
                <a:ea typeface="Calibri"/>
                <a:cs typeface="Calibri"/>
                <a:sym typeface="Calibri"/>
                <a:hlinkClick r:id="rId3"/>
              </a:rPr>
              <a:t>Instructions for Completing the Reference Assessment Form</a:t>
            </a:r>
            <a:r>
              <a:rPr lang="en">
                <a:latin typeface="Calibri"/>
                <a:ea typeface="Calibri"/>
                <a:cs typeface="Calibri"/>
                <a:sym typeface="Calibri"/>
              </a:rPr>
              <a:t>  </a:t>
            </a:r>
            <a:endParaRPr>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Arial"/>
                <a:ea typeface="Arial"/>
                <a:cs typeface="Arial"/>
                <a:sym typeface="Arial"/>
              </a:rPr>
              <a:t>Agenda</a:t>
            </a:r>
            <a:endParaRPr/>
          </a:p>
        </p:txBody>
      </p:sp>
      <p:sp>
        <p:nvSpPr>
          <p:cNvPr id="64" name="Google Shape;64;p14"/>
          <p:cNvSpPr txBox="1"/>
          <p:nvPr>
            <p:ph idx="1" type="body"/>
          </p:nvPr>
        </p:nvSpPr>
        <p:spPr>
          <a:xfrm>
            <a:off x="311700" y="1000075"/>
            <a:ext cx="3999900" cy="3416400"/>
          </a:xfrm>
          <a:prstGeom prst="rect">
            <a:avLst/>
          </a:prstGeom>
        </p:spPr>
        <p:txBody>
          <a:bodyPr anchorCtr="0" anchor="t" bIns="91425" lIns="91425" spcFirstLastPara="1" rIns="91425" wrap="square" tIns="91425">
            <a:noAutofit/>
          </a:bodyPr>
          <a:lstStyle/>
          <a:p>
            <a:pPr indent="-342900" lvl="0" marL="457200" rtl="0" algn="l">
              <a:spcBef>
                <a:spcPts val="600"/>
              </a:spcBef>
              <a:spcAft>
                <a:spcPts val="0"/>
              </a:spcAft>
              <a:buSzPts val="1800"/>
              <a:buChar char="●"/>
            </a:pPr>
            <a:r>
              <a:rPr lang="en" sz="1800"/>
              <a:t>What is the Canada Graduate Scholarships-Master’s Program?</a:t>
            </a:r>
            <a:endParaRPr sz="1800"/>
          </a:p>
          <a:p>
            <a:pPr indent="-342900" lvl="0" marL="457200" rtl="0" algn="l">
              <a:spcBef>
                <a:spcPts val="0"/>
              </a:spcBef>
              <a:spcAft>
                <a:spcPts val="0"/>
              </a:spcAft>
              <a:buSzPts val="1800"/>
              <a:buChar char="●"/>
            </a:pPr>
            <a:r>
              <a:rPr lang="en" sz="1800"/>
              <a:t>Am I Eligible to Apply?</a:t>
            </a:r>
            <a:endParaRPr sz="1800"/>
          </a:p>
          <a:p>
            <a:pPr indent="-342900" lvl="1" marL="914400" rtl="0" algn="l">
              <a:spcBef>
                <a:spcPts val="0"/>
              </a:spcBef>
              <a:spcAft>
                <a:spcPts val="0"/>
              </a:spcAft>
              <a:buSzPts val="1800"/>
              <a:buChar char="○"/>
            </a:pPr>
            <a:r>
              <a:rPr lang="en" sz="1800"/>
              <a:t>maximum months of full-time studies</a:t>
            </a:r>
            <a:endParaRPr sz="1800"/>
          </a:p>
          <a:p>
            <a:pPr indent="-342900" lvl="0" marL="457200" rtl="0" algn="l">
              <a:spcBef>
                <a:spcPts val="0"/>
              </a:spcBef>
              <a:spcAft>
                <a:spcPts val="0"/>
              </a:spcAft>
              <a:buSzPts val="1800"/>
              <a:buChar char="●"/>
            </a:pPr>
            <a:r>
              <a:rPr lang="en" sz="1800"/>
              <a:t>Selecting the Appropriate Federal Granting Agency</a:t>
            </a:r>
            <a:endParaRPr sz="1800"/>
          </a:p>
          <a:p>
            <a:pPr indent="-342900" lvl="0" marL="457200" rtl="0" algn="l">
              <a:spcBef>
                <a:spcPts val="0"/>
              </a:spcBef>
              <a:spcAft>
                <a:spcPts val="0"/>
              </a:spcAft>
              <a:buSzPts val="1800"/>
              <a:buChar char="●"/>
            </a:pPr>
            <a:r>
              <a:rPr lang="en" sz="1800"/>
              <a:t>What are the selection criteria?</a:t>
            </a:r>
            <a:endParaRPr sz="1800"/>
          </a:p>
          <a:p>
            <a:pPr indent="-342900" lvl="0" marL="457200" rtl="0" algn="l">
              <a:spcBef>
                <a:spcPts val="0"/>
              </a:spcBef>
              <a:spcAft>
                <a:spcPts val="0"/>
              </a:spcAft>
              <a:buSzPts val="1800"/>
              <a:buChar char="●"/>
            </a:pPr>
            <a:r>
              <a:rPr lang="en" sz="1800"/>
              <a:t>How do I Apply?</a:t>
            </a:r>
            <a:endParaRPr sz="1800"/>
          </a:p>
          <a:p>
            <a:pPr indent="0" lvl="0" marL="457200" rtl="0" algn="l">
              <a:spcBef>
                <a:spcPts val="600"/>
              </a:spcBef>
              <a:spcAft>
                <a:spcPts val="0"/>
              </a:spcAft>
              <a:buNone/>
            </a:pPr>
            <a:r>
              <a:t/>
            </a:r>
            <a:endParaRPr sz="1800"/>
          </a:p>
          <a:p>
            <a:pPr indent="0" lvl="0" marL="457200" rtl="0" algn="l">
              <a:spcBef>
                <a:spcPts val="600"/>
              </a:spcBef>
              <a:spcAft>
                <a:spcPts val="0"/>
              </a:spcAft>
              <a:buNone/>
            </a:pPr>
            <a:r>
              <a:t/>
            </a:r>
            <a:endParaRPr sz="1800"/>
          </a:p>
        </p:txBody>
      </p:sp>
      <p:sp>
        <p:nvSpPr>
          <p:cNvPr id="65" name="Google Shape;65;p14"/>
          <p:cNvSpPr txBox="1"/>
          <p:nvPr>
            <p:ph idx="2" type="body"/>
          </p:nvPr>
        </p:nvSpPr>
        <p:spPr>
          <a:xfrm>
            <a:off x="4832400" y="1000075"/>
            <a:ext cx="39999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Application Process</a:t>
            </a:r>
            <a:endParaRPr sz="1800"/>
          </a:p>
          <a:p>
            <a:pPr indent="-342900" lvl="0" marL="457200" rtl="0" algn="l">
              <a:spcBef>
                <a:spcPts val="0"/>
              </a:spcBef>
              <a:spcAft>
                <a:spcPts val="0"/>
              </a:spcAft>
              <a:buSzPts val="1800"/>
              <a:buChar char="●"/>
            </a:pPr>
            <a:r>
              <a:rPr lang="en" sz="1800"/>
              <a:t>Application Checklist</a:t>
            </a:r>
            <a:endParaRPr sz="1800"/>
          </a:p>
          <a:p>
            <a:pPr indent="-342900" lvl="0" marL="457200" rtl="0" algn="l">
              <a:spcBef>
                <a:spcPts val="0"/>
              </a:spcBef>
              <a:spcAft>
                <a:spcPts val="0"/>
              </a:spcAft>
              <a:buSzPts val="1800"/>
              <a:buChar char="●"/>
            </a:pPr>
            <a:r>
              <a:rPr lang="en" sz="1800"/>
              <a:t>The Research Proposal</a:t>
            </a:r>
            <a:endParaRPr sz="1800"/>
          </a:p>
          <a:p>
            <a:pPr indent="-342900" lvl="0" marL="457200" rtl="0" algn="l">
              <a:spcBef>
                <a:spcPts val="0"/>
              </a:spcBef>
              <a:spcAft>
                <a:spcPts val="0"/>
              </a:spcAft>
              <a:buSzPts val="1800"/>
              <a:buChar char="●"/>
            </a:pPr>
            <a:r>
              <a:rPr lang="en" sz="1800"/>
              <a:t>Attachment Standards</a:t>
            </a:r>
            <a:endParaRPr sz="1800"/>
          </a:p>
          <a:p>
            <a:pPr indent="-342900" lvl="0" marL="457200" rtl="0" algn="l">
              <a:spcBef>
                <a:spcPts val="0"/>
              </a:spcBef>
              <a:spcAft>
                <a:spcPts val="0"/>
              </a:spcAft>
              <a:buSzPts val="1800"/>
              <a:buChar char="●"/>
            </a:pPr>
            <a:r>
              <a:rPr lang="en" sz="1800"/>
              <a:t>Upcoming Dates and Deadlines</a:t>
            </a:r>
            <a:endParaRPr sz="1800"/>
          </a:p>
          <a:p>
            <a:pPr indent="-342900" lvl="0" marL="457200" rtl="0" algn="l">
              <a:spcBef>
                <a:spcPts val="0"/>
              </a:spcBef>
              <a:spcAft>
                <a:spcPts val="0"/>
              </a:spcAft>
              <a:buSzPts val="1800"/>
              <a:buChar char="●"/>
            </a:pPr>
            <a:r>
              <a:rPr lang="en" sz="1800"/>
              <a:t>Resources</a:t>
            </a:r>
            <a:endParaRPr sz="1800"/>
          </a:p>
          <a:p>
            <a:pPr indent="-342900" lvl="0" marL="457200" rtl="0" algn="l">
              <a:spcBef>
                <a:spcPts val="0"/>
              </a:spcBef>
              <a:spcAft>
                <a:spcPts val="0"/>
              </a:spcAft>
              <a:buSzPts val="1800"/>
              <a:buChar char="●"/>
            </a:pPr>
            <a:r>
              <a:rPr lang="en" sz="1800"/>
              <a:t>Questions &amp; Answers</a:t>
            </a:r>
            <a:endParaRPr sz="1800"/>
          </a:p>
          <a:p>
            <a:pPr indent="0" lvl="0" marL="0" rtl="0" algn="l">
              <a:spcBef>
                <a:spcPts val="1600"/>
              </a:spcBef>
              <a:spcAft>
                <a:spcPts val="1600"/>
              </a:spcAft>
              <a:buNone/>
            </a:pPr>
            <a:r>
              <a:t/>
            </a:r>
            <a:endParaRPr sz="18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3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Research Proposal – Before Writing</a:t>
            </a:r>
            <a:endParaRPr/>
          </a:p>
        </p:txBody>
      </p:sp>
      <p:grpSp>
        <p:nvGrpSpPr>
          <p:cNvPr id="200" name="Google Shape;200;p32"/>
          <p:cNvGrpSpPr/>
          <p:nvPr/>
        </p:nvGrpSpPr>
        <p:grpSpPr>
          <a:xfrm>
            <a:off x="0" y="1189989"/>
            <a:ext cx="2726700" cy="3482836"/>
            <a:chOff x="0" y="1189989"/>
            <a:chExt cx="2726700" cy="3482836"/>
          </a:xfrm>
        </p:grpSpPr>
        <p:sp>
          <p:nvSpPr>
            <p:cNvPr id="201" name="Google Shape;201;p32"/>
            <p:cNvSpPr/>
            <p:nvPr/>
          </p:nvSpPr>
          <p:spPr>
            <a:xfrm>
              <a:off x="0" y="1189989"/>
              <a:ext cx="2726700" cy="669000"/>
            </a:xfrm>
            <a:prstGeom prst="homePlate">
              <a:avLst>
                <a:gd fmla="val 50000" name="adj"/>
              </a:avLst>
            </a:prstGeom>
            <a:solidFill>
              <a:srgbClr val="55156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FFFFFF"/>
                  </a:solidFill>
                  <a:latin typeface="Roboto"/>
                  <a:ea typeface="Roboto"/>
                  <a:cs typeface="Roboto"/>
                  <a:sym typeface="Roboto"/>
                </a:rPr>
                <a:t>What</a:t>
              </a:r>
              <a:endParaRPr sz="1800">
                <a:solidFill>
                  <a:srgbClr val="FFFFFF"/>
                </a:solidFill>
                <a:latin typeface="Roboto"/>
                <a:ea typeface="Roboto"/>
                <a:cs typeface="Roboto"/>
                <a:sym typeface="Roboto"/>
              </a:endParaRPr>
            </a:p>
          </p:txBody>
        </p:sp>
        <p:sp>
          <p:nvSpPr>
            <p:cNvPr id="202" name="Google Shape;202;p32"/>
            <p:cNvSpPr txBox="1"/>
            <p:nvPr/>
          </p:nvSpPr>
          <p:spPr>
            <a:xfrm>
              <a:off x="410850" y="2057125"/>
              <a:ext cx="1905000" cy="261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200">
                  <a:latin typeface="Roboto"/>
                  <a:ea typeface="Roboto"/>
                  <a:cs typeface="Roboto"/>
                  <a:sym typeface="Roboto"/>
                </a:rPr>
                <a:t>What </a:t>
              </a:r>
              <a:r>
                <a:rPr lang="en" sz="1200">
                  <a:latin typeface="Roboto"/>
                  <a:ea typeface="Roboto"/>
                  <a:cs typeface="Roboto"/>
                  <a:sym typeface="Roboto"/>
                </a:rPr>
                <a:t>issue/question will the research address?</a:t>
              </a:r>
              <a:endParaRPr sz="1200">
                <a:latin typeface="Roboto"/>
                <a:ea typeface="Roboto"/>
                <a:cs typeface="Roboto"/>
                <a:sym typeface="Roboto"/>
              </a:endParaRPr>
            </a:p>
            <a:p>
              <a:pPr indent="0" lvl="0" marL="0" rtl="0" algn="l">
                <a:lnSpc>
                  <a:spcPct val="115000"/>
                </a:lnSpc>
                <a:spcBef>
                  <a:spcPts val="0"/>
                </a:spcBef>
                <a:spcAft>
                  <a:spcPts val="0"/>
                </a:spcAft>
                <a:buNone/>
              </a:pPr>
              <a:r>
                <a:rPr b="1" lang="en" sz="1200">
                  <a:latin typeface="Roboto"/>
                  <a:ea typeface="Roboto"/>
                  <a:cs typeface="Roboto"/>
                  <a:sym typeface="Roboto"/>
                </a:rPr>
                <a:t>What </a:t>
              </a:r>
              <a:r>
                <a:rPr lang="en" sz="1200">
                  <a:latin typeface="Roboto"/>
                  <a:ea typeface="Roboto"/>
                  <a:cs typeface="Roboto"/>
                  <a:sym typeface="Roboto"/>
                </a:rPr>
                <a:t>is already known about the issue or question?</a:t>
              </a:r>
              <a:endParaRPr sz="1200">
                <a:latin typeface="Roboto"/>
                <a:ea typeface="Roboto"/>
                <a:cs typeface="Roboto"/>
                <a:sym typeface="Roboto"/>
              </a:endParaRPr>
            </a:p>
            <a:p>
              <a:pPr indent="0" lvl="0" marL="0" rtl="0" algn="l">
                <a:lnSpc>
                  <a:spcPct val="115000"/>
                </a:lnSpc>
                <a:spcBef>
                  <a:spcPts val="0"/>
                </a:spcBef>
                <a:spcAft>
                  <a:spcPts val="0"/>
                </a:spcAft>
                <a:buNone/>
              </a:pPr>
              <a:r>
                <a:rPr b="1" lang="en" sz="1200">
                  <a:latin typeface="Roboto"/>
                  <a:ea typeface="Roboto"/>
                  <a:cs typeface="Roboto"/>
                  <a:sym typeface="Roboto"/>
                </a:rPr>
                <a:t>What </a:t>
              </a:r>
              <a:r>
                <a:rPr lang="en" sz="1200">
                  <a:latin typeface="Roboto"/>
                  <a:ea typeface="Roboto"/>
                  <a:cs typeface="Roboto"/>
                  <a:sym typeface="Roboto"/>
                </a:rPr>
                <a:t>is your hypothesis?</a:t>
              </a:r>
              <a:endParaRPr sz="1200">
                <a:latin typeface="Roboto"/>
                <a:ea typeface="Roboto"/>
                <a:cs typeface="Roboto"/>
                <a:sym typeface="Roboto"/>
              </a:endParaRPr>
            </a:p>
            <a:p>
              <a:pPr indent="0" lvl="0" marL="0" rtl="0" algn="l">
                <a:lnSpc>
                  <a:spcPct val="115000"/>
                </a:lnSpc>
                <a:spcBef>
                  <a:spcPts val="0"/>
                </a:spcBef>
                <a:spcAft>
                  <a:spcPts val="0"/>
                </a:spcAft>
                <a:buNone/>
              </a:pPr>
              <a:r>
                <a:rPr b="1" lang="en" sz="1200">
                  <a:latin typeface="Roboto"/>
                  <a:ea typeface="Roboto"/>
                  <a:cs typeface="Roboto"/>
                  <a:sym typeface="Roboto"/>
                </a:rPr>
                <a:t>What </a:t>
              </a:r>
              <a:r>
                <a:rPr lang="en" sz="1200">
                  <a:latin typeface="Roboto"/>
                  <a:ea typeface="Roboto"/>
                  <a:cs typeface="Roboto"/>
                  <a:sym typeface="Roboto"/>
                </a:rPr>
                <a:t>do you imagine your conclusion about it will be?</a:t>
              </a:r>
              <a:endParaRPr sz="1200">
                <a:latin typeface="Roboto"/>
                <a:ea typeface="Roboto"/>
                <a:cs typeface="Roboto"/>
                <a:sym typeface="Roboto"/>
              </a:endParaRPr>
            </a:p>
            <a:p>
              <a:pPr indent="0" lvl="0" marL="0" rtl="0" algn="l">
                <a:lnSpc>
                  <a:spcPct val="115000"/>
                </a:lnSpc>
                <a:spcBef>
                  <a:spcPts val="0"/>
                </a:spcBef>
                <a:spcAft>
                  <a:spcPts val="0"/>
                </a:spcAft>
                <a:buNone/>
              </a:pPr>
              <a:r>
                <a:t/>
              </a:r>
              <a:endParaRPr sz="1200">
                <a:latin typeface="Roboto"/>
                <a:ea typeface="Roboto"/>
                <a:cs typeface="Roboto"/>
                <a:sym typeface="Roboto"/>
              </a:endParaRPr>
            </a:p>
          </p:txBody>
        </p:sp>
      </p:grpSp>
      <p:grpSp>
        <p:nvGrpSpPr>
          <p:cNvPr id="203" name="Google Shape;203;p32"/>
          <p:cNvGrpSpPr/>
          <p:nvPr/>
        </p:nvGrpSpPr>
        <p:grpSpPr>
          <a:xfrm>
            <a:off x="2263425" y="1189775"/>
            <a:ext cx="2541300" cy="3483050"/>
            <a:chOff x="2263425" y="1189775"/>
            <a:chExt cx="2541300" cy="3483050"/>
          </a:xfrm>
        </p:grpSpPr>
        <p:sp>
          <p:nvSpPr>
            <p:cNvPr id="204" name="Google Shape;204;p32"/>
            <p:cNvSpPr/>
            <p:nvPr/>
          </p:nvSpPr>
          <p:spPr>
            <a:xfrm>
              <a:off x="2263425" y="1189775"/>
              <a:ext cx="2541300" cy="669000"/>
            </a:xfrm>
            <a:prstGeom prst="chevron">
              <a:avLst>
                <a:gd fmla="val 50000" name="adj"/>
              </a:avLst>
            </a:prstGeom>
            <a:solidFill>
              <a:srgbClr val="701C7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FFFFFF"/>
                  </a:solidFill>
                  <a:latin typeface="Roboto"/>
                  <a:ea typeface="Roboto"/>
                  <a:cs typeface="Roboto"/>
                  <a:sym typeface="Roboto"/>
                </a:rPr>
                <a:t>Why</a:t>
              </a:r>
              <a:endParaRPr sz="1800">
                <a:solidFill>
                  <a:srgbClr val="FFFFFF"/>
                </a:solidFill>
                <a:latin typeface="Roboto"/>
                <a:ea typeface="Roboto"/>
                <a:cs typeface="Roboto"/>
                <a:sym typeface="Roboto"/>
              </a:endParaRPr>
            </a:p>
          </p:txBody>
        </p:sp>
        <p:sp>
          <p:nvSpPr>
            <p:cNvPr id="205" name="Google Shape;205;p32"/>
            <p:cNvSpPr txBox="1"/>
            <p:nvPr/>
          </p:nvSpPr>
          <p:spPr>
            <a:xfrm>
              <a:off x="2512202" y="2057125"/>
              <a:ext cx="1905000" cy="261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200">
                  <a:latin typeface="Roboto"/>
                  <a:ea typeface="Roboto"/>
                  <a:cs typeface="Roboto"/>
                  <a:sym typeface="Roboto"/>
                </a:rPr>
                <a:t>Why </a:t>
              </a:r>
              <a:r>
                <a:rPr lang="en" sz="1200">
                  <a:latin typeface="Roboto"/>
                  <a:ea typeface="Roboto"/>
                  <a:cs typeface="Roboto"/>
                  <a:sym typeface="Roboto"/>
                </a:rPr>
                <a:t>is this issue or question important?</a:t>
              </a:r>
              <a:endParaRPr sz="1200">
                <a:latin typeface="Roboto"/>
                <a:ea typeface="Roboto"/>
                <a:cs typeface="Roboto"/>
                <a:sym typeface="Roboto"/>
              </a:endParaRPr>
            </a:p>
            <a:p>
              <a:pPr indent="0" lvl="0" marL="0" rtl="0" algn="l">
                <a:lnSpc>
                  <a:spcPct val="115000"/>
                </a:lnSpc>
                <a:spcBef>
                  <a:spcPts val="0"/>
                </a:spcBef>
                <a:spcAft>
                  <a:spcPts val="0"/>
                </a:spcAft>
                <a:buNone/>
              </a:pPr>
              <a:r>
                <a:rPr b="1" lang="en" sz="1200">
                  <a:latin typeface="Roboto"/>
                  <a:ea typeface="Roboto"/>
                  <a:cs typeface="Roboto"/>
                  <a:sym typeface="Roboto"/>
                </a:rPr>
                <a:t>Why </a:t>
              </a:r>
              <a:r>
                <a:rPr lang="en" sz="1200">
                  <a:latin typeface="Roboto"/>
                  <a:ea typeface="Roboto"/>
                  <a:cs typeface="Roboto"/>
                  <a:sym typeface="Roboto"/>
                </a:rPr>
                <a:t>it matters—to anyone, and to everyone. </a:t>
              </a:r>
              <a:endParaRPr sz="1200">
                <a:latin typeface="Roboto"/>
                <a:ea typeface="Roboto"/>
                <a:cs typeface="Roboto"/>
                <a:sym typeface="Roboto"/>
              </a:endParaRPr>
            </a:p>
            <a:p>
              <a:pPr indent="0" lvl="0" marL="0" rtl="0" algn="l">
                <a:lnSpc>
                  <a:spcPct val="115000"/>
                </a:lnSpc>
                <a:spcBef>
                  <a:spcPts val="0"/>
                </a:spcBef>
                <a:spcAft>
                  <a:spcPts val="0"/>
                </a:spcAft>
                <a:buNone/>
              </a:pPr>
              <a:r>
                <a:rPr b="1" lang="en" sz="1200">
                  <a:solidFill>
                    <a:schemeClr val="dk1"/>
                  </a:solidFill>
                  <a:latin typeface="Roboto"/>
                  <a:ea typeface="Roboto"/>
                  <a:cs typeface="Roboto"/>
                  <a:sym typeface="Roboto"/>
                </a:rPr>
                <a:t>Why </a:t>
              </a:r>
              <a:r>
                <a:rPr lang="en" sz="1200">
                  <a:solidFill>
                    <a:schemeClr val="dk1"/>
                  </a:solidFill>
                  <a:latin typeface="Roboto"/>
                  <a:ea typeface="Roboto"/>
                  <a:cs typeface="Roboto"/>
                  <a:sym typeface="Roboto"/>
                </a:rPr>
                <a:t>is this the most appropriate way to explore your questions </a:t>
              </a:r>
              <a:endParaRPr sz="1200">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rPr b="1" lang="en" sz="1200">
                  <a:solidFill>
                    <a:schemeClr val="dk1"/>
                  </a:solidFill>
                  <a:latin typeface="Roboto"/>
                  <a:ea typeface="Roboto"/>
                  <a:cs typeface="Roboto"/>
                  <a:sym typeface="Roboto"/>
                </a:rPr>
                <a:t>Why </a:t>
              </a:r>
              <a:r>
                <a:rPr lang="en" sz="1200">
                  <a:solidFill>
                    <a:schemeClr val="dk1"/>
                  </a:solidFill>
                  <a:latin typeface="Roboto"/>
                  <a:ea typeface="Roboto"/>
                  <a:cs typeface="Roboto"/>
                  <a:sym typeface="Roboto"/>
                </a:rPr>
                <a:t>is this program the best place to do the work?</a:t>
              </a:r>
              <a:endParaRPr sz="1200">
                <a:solidFill>
                  <a:schemeClr val="dk1"/>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Roboto"/>
                <a:ea typeface="Roboto"/>
                <a:cs typeface="Roboto"/>
                <a:sym typeface="Roboto"/>
              </a:endParaRPr>
            </a:p>
          </p:txBody>
        </p:sp>
      </p:grpSp>
      <p:grpSp>
        <p:nvGrpSpPr>
          <p:cNvPr id="206" name="Google Shape;206;p32"/>
          <p:cNvGrpSpPr/>
          <p:nvPr/>
        </p:nvGrpSpPr>
        <p:grpSpPr>
          <a:xfrm>
            <a:off x="4329974" y="1189775"/>
            <a:ext cx="2541300" cy="3483050"/>
            <a:chOff x="4329974" y="1189775"/>
            <a:chExt cx="2541300" cy="3483050"/>
          </a:xfrm>
        </p:grpSpPr>
        <p:sp>
          <p:nvSpPr>
            <p:cNvPr id="207" name="Google Shape;207;p32"/>
            <p:cNvSpPr/>
            <p:nvPr/>
          </p:nvSpPr>
          <p:spPr>
            <a:xfrm>
              <a:off x="4329974" y="1189775"/>
              <a:ext cx="2541300" cy="669000"/>
            </a:xfrm>
            <a:prstGeom prst="chevron">
              <a:avLst>
                <a:gd fmla="val 50000" name="adj"/>
              </a:avLst>
            </a:prstGeom>
            <a:solidFill>
              <a:srgbClr val="761E8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FFFFFF"/>
                  </a:solidFill>
                  <a:latin typeface="Roboto"/>
                  <a:ea typeface="Roboto"/>
                  <a:cs typeface="Roboto"/>
                  <a:sym typeface="Roboto"/>
                </a:rPr>
                <a:t>How</a:t>
              </a:r>
              <a:endParaRPr sz="1800">
                <a:solidFill>
                  <a:srgbClr val="FFFFFF"/>
                </a:solidFill>
                <a:latin typeface="Roboto"/>
                <a:ea typeface="Roboto"/>
                <a:cs typeface="Roboto"/>
                <a:sym typeface="Roboto"/>
              </a:endParaRPr>
            </a:p>
          </p:txBody>
        </p:sp>
        <p:sp>
          <p:nvSpPr>
            <p:cNvPr id="208" name="Google Shape;208;p32"/>
            <p:cNvSpPr txBox="1"/>
            <p:nvPr/>
          </p:nvSpPr>
          <p:spPr>
            <a:xfrm>
              <a:off x="4613553" y="2057125"/>
              <a:ext cx="1905000" cy="261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200">
                  <a:latin typeface="Roboto"/>
                  <a:ea typeface="Roboto"/>
                  <a:cs typeface="Roboto"/>
                  <a:sym typeface="Roboto"/>
                </a:rPr>
                <a:t>How </a:t>
              </a:r>
              <a:r>
                <a:rPr lang="en" sz="1200">
                  <a:latin typeface="Roboto"/>
                  <a:ea typeface="Roboto"/>
                  <a:cs typeface="Roboto"/>
                  <a:sym typeface="Roboto"/>
                </a:rPr>
                <a:t>will the issue/ question be answered?  (“method”)</a:t>
              </a:r>
              <a:endParaRPr sz="1200">
                <a:latin typeface="Roboto"/>
                <a:ea typeface="Roboto"/>
                <a:cs typeface="Roboto"/>
                <a:sym typeface="Roboto"/>
              </a:endParaRPr>
            </a:p>
            <a:p>
              <a:pPr indent="0" lvl="0" marL="0" rtl="0" algn="l">
                <a:lnSpc>
                  <a:spcPct val="115000"/>
                </a:lnSpc>
                <a:spcBef>
                  <a:spcPts val="0"/>
                </a:spcBef>
                <a:spcAft>
                  <a:spcPts val="0"/>
                </a:spcAft>
                <a:buNone/>
              </a:pPr>
              <a:r>
                <a:rPr b="1" lang="en" sz="1200">
                  <a:latin typeface="Roboto"/>
                  <a:ea typeface="Roboto"/>
                  <a:cs typeface="Roboto"/>
                  <a:sym typeface="Roboto"/>
                </a:rPr>
                <a:t>How </a:t>
              </a:r>
              <a:r>
                <a:rPr lang="en" sz="1200">
                  <a:latin typeface="Roboto"/>
                  <a:ea typeface="Roboto"/>
                  <a:cs typeface="Roboto"/>
                  <a:sym typeface="Roboto"/>
                </a:rPr>
                <a:t>have others pursued similar interests? </a:t>
              </a:r>
              <a:endParaRPr sz="1200">
                <a:latin typeface="Roboto"/>
                <a:ea typeface="Roboto"/>
                <a:cs typeface="Roboto"/>
                <a:sym typeface="Roboto"/>
              </a:endParaRPr>
            </a:p>
            <a:p>
              <a:pPr indent="0" lvl="0" marL="0" rtl="0" algn="l">
                <a:lnSpc>
                  <a:spcPct val="115000"/>
                </a:lnSpc>
                <a:spcBef>
                  <a:spcPts val="0"/>
                </a:spcBef>
                <a:spcAft>
                  <a:spcPts val="0"/>
                </a:spcAft>
                <a:buNone/>
              </a:pPr>
              <a:r>
                <a:rPr b="1" lang="en" sz="1200">
                  <a:latin typeface="Roboto"/>
                  <a:ea typeface="Roboto"/>
                  <a:cs typeface="Roboto"/>
                  <a:sym typeface="Roboto"/>
                </a:rPr>
                <a:t>How </a:t>
              </a:r>
              <a:r>
                <a:rPr lang="en" sz="1200">
                  <a:latin typeface="Roboto"/>
                  <a:ea typeface="Roboto"/>
                  <a:cs typeface="Roboto"/>
                  <a:sym typeface="Roboto"/>
                </a:rPr>
                <a:t>is your approach innovative?</a:t>
              </a:r>
              <a:endParaRPr sz="1200">
                <a:latin typeface="Roboto"/>
                <a:ea typeface="Roboto"/>
                <a:cs typeface="Roboto"/>
                <a:sym typeface="Roboto"/>
              </a:endParaRPr>
            </a:p>
            <a:p>
              <a:pPr indent="0" lvl="0" marL="0" rtl="0" algn="l">
                <a:lnSpc>
                  <a:spcPct val="115000"/>
                </a:lnSpc>
                <a:spcBef>
                  <a:spcPts val="0"/>
                </a:spcBef>
                <a:spcAft>
                  <a:spcPts val="0"/>
                </a:spcAft>
                <a:buNone/>
              </a:pPr>
              <a:r>
                <a:rPr b="1" lang="en" sz="1200">
                  <a:latin typeface="Roboto"/>
                  <a:ea typeface="Roboto"/>
                  <a:cs typeface="Roboto"/>
                  <a:sym typeface="Roboto"/>
                </a:rPr>
                <a:t>How </a:t>
              </a:r>
              <a:r>
                <a:rPr lang="en" sz="1200">
                  <a:latin typeface="Roboto"/>
                  <a:ea typeface="Roboto"/>
                  <a:cs typeface="Roboto"/>
                  <a:sym typeface="Roboto"/>
                </a:rPr>
                <a:t>will it advance knowledge in the field?</a:t>
              </a:r>
              <a:endParaRPr sz="1200">
                <a:latin typeface="Roboto"/>
                <a:ea typeface="Roboto"/>
                <a:cs typeface="Roboto"/>
                <a:sym typeface="Roboto"/>
              </a:endParaRPr>
            </a:p>
            <a:p>
              <a:pPr indent="0" lvl="0" marL="0" rtl="0" algn="l">
                <a:lnSpc>
                  <a:spcPct val="115000"/>
                </a:lnSpc>
                <a:spcBef>
                  <a:spcPts val="0"/>
                </a:spcBef>
                <a:spcAft>
                  <a:spcPts val="0"/>
                </a:spcAft>
                <a:buNone/>
              </a:pPr>
              <a:r>
                <a:rPr b="1" lang="en" sz="1200">
                  <a:latin typeface="Roboto"/>
                  <a:ea typeface="Roboto"/>
                  <a:cs typeface="Roboto"/>
                  <a:sym typeface="Roboto"/>
                </a:rPr>
                <a:t>How </a:t>
              </a:r>
              <a:r>
                <a:rPr lang="en" sz="1200">
                  <a:latin typeface="Roboto"/>
                  <a:ea typeface="Roboto"/>
                  <a:cs typeface="Roboto"/>
                  <a:sym typeface="Roboto"/>
                </a:rPr>
                <a:t>your background has prepared you?</a:t>
              </a:r>
              <a:endParaRPr sz="1200">
                <a:latin typeface="Roboto"/>
                <a:ea typeface="Roboto"/>
                <a:cs typeface="Roboto"/>
                <a:sym typeface="Roboto"/>
              </a:endParaRPr>
            </a:p>
          </p:txBody>
        </p:sp>
      </p:grpSp>
      <p:grpSp>
        <p:nvGrpSpPr>
          <p:cNvPr id="209" name="Google Shape;209;p32"/>
          <p:cNvGrpSpPr/>
          <p:nvPr/>
        </p:nvGrpSpPr>
        <p:grpSpPr>
          <a:xfrm>
            <a:off x="6396739" y="1189775"/>
            <a:ext cx="2541300" cy="3483050"/>
            <a:chOff x="6396739" y="1189775"/>
            <a:chExt cx="2541300" cy="3483050"/>
          </a:xfrm>
        </p:grpSpPr>
        <p:sp>
          <p:nvSpPr>
            <p:cNvPr id="210" name="Google Shape;210;p32"/>
            <p:cNvSpPr/>
            <p:nvPr/>
          </p:nvSpPr>
          <p:spPr>
            <a:xfrm>
              <a:off x="6396739" y="1189775"/>
              <a:ext cx="2541300" cy="669000"/>
            </a:xfrm>
            <a:prstGeom prst="chevron">
              <a:avLst>
                <a:gd fmla="val 50000" name="adj"/>
              </a:avLst>
            </a:prstGeom>
            <a:solidFill>
              <a:srgbClr val="7F209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FFFFFF"/>
                  </a:solidFill>
                  <a:latin typeface="Roboto"/>
                  <a:ea typeface="Roboto"/>
                  <a:cs typeface="Roboto"/>
                  <a:sym typeface="Roboto"/>
                </a:rPr>
                <a:t>Who</a:t>
              </a:r>
              <a:endParaRPr sz="1800">
                <a:solidFill>
                  <a:srgbClr val="FFFFFF"/>
                </a:solidFill>
                <a:latin typeface="Roboto"/>
                <a:ea typeface="Roboto"/>
                <a:cs typeface="Roboto"/>
                <a:sym typeface="Roboto"/>
              </a:endParaRPr>
            </a:p>
          </p:txBody>
        </p:sp>
        <p:sp>
          <p:nvSpPr>
            <p:cNvPr id="211" name="Google Shape;211;p32"/>
            <p:cNvSpPr txBox="1"/>
            <p:nvPr/>
          </p:nvSpPr>
          <p:spPr>
            <a:xfrm>
              <a:off x="6714905" y="2057125"/>
              <a:ext cx="1905000" cy="261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200">
                  <a:latin typeface="Roboto"/>
                  <a:ea typeface="Roboto"/>
                  <a:cs typeface="Roboto"/>
                  <a:sym typeface="Roboto"/>
                </a:rPr>
                <a:t>Who </a:t>
              </a:r>
              <a:r>
                <a:rPr lang="en" sz="1200">
                  <a:latin typeface="Roboto"/>
                  <a:ea typeface="Roboto"/>
                  <a:cs typeface="Roboto"/>
                  <a:sym typeface="Roboto"/>
                </a:rPr>
                <a:t>are you? Why are you qualified to carry out the research?</a:t>
              </a:r>
              <a:endParaRPr sz="1200">
                <a:latin typeface="Roboto"/>
                <a:ea typeface="Roboto"/>
                <a:cs typeface="Roboto"/>
                <a:sym typeface="Roboto"/>
              </a:endParaRPr>
            </a:p>
            <a:p>
              <a:pPr indent="0" lvl="0" marL="0" rtl="0" algn="l">
                <a:lnSpc>
                  <a:spcPct val="115000"/>
                </a:lnSpc>
                <a:spcBef>
                  <a:spcPts val="0"/>
                </a:spcBef>
                <a:spcAft>
                  <a:spcPts val="0"/>
                </a:spcAft>
                <a:buNone/>
              </a:pPr>
              <a:r>
                <a:rPr b="1" lang="en" sz="1200">
                  <a:latin typeface="Roboto"/>
                  <a:ea typeface="Roboto"/>
                  <a:cs typeface="Roboto"/>
                  <a:sym typeface="Roboto"/>
                </a:rPr>
                <a:t>Who </a:t>
              </a:r>
              <a:r>
                <a:rPr lang="en" sz="1200">
                  <a:latin typeface="Roboto"/>
                  <a:ea typeface="Roboto"/>
                  <a:cs typeface="Roboto"/>
                  <a:sym typeface="Roboto"/>
                </a:rPr>
                <a:t>is the audience? </a:t>
              </a:r>
              <a:r>
                <a:rPr b="1" lang="en" sz="1200">
                  <a:latin typeface="Roboto"/>
                  <a:ea typeface="Roboto"/>
                  <a:cs typeface="Roboto"/>
                  <a:sym typeface="Roboto"/>
                </a:rPr>
                <a:t>Who </a:t>
              </a:r>
              <a:r>
                <a:rPr lang="en" sz="1200">
                  <a:latin typeface="Roboto"/>
                  <a:ea typeface="Roboto"/>
                  <a:cs typeface="Roboto"/>
                  <a:sym typeface="Roboto"/>
                </a:rPr>
                <a:t>will read your application?</a:t>
              </a:r>
              <a:endParaRPr sz="1200">
                <a:latin typeface="Roboto"/>
                <a:ea typeface="Roboto"/>
                <a:cs typeface="Roboto"/>
                <a:sym typeface="Roboto"/>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3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Research Proposal - Format &amp; Headings</a:t>
            </a:r>
            <a:endParaRPr/>
          </a:p>
        </p:txBody>
      </p:sp>
      <p:grpSp>
        <p:nvGrpSpPr>
          <p:cNvPr id="217" name="Google Shape;217;p33"/>
          <p:cNvGrpSpPr/>
          <p:nvPr/>
        </p:nvGrpSpPr>
        <p:grpSpPr>
          <a:xfrm>
            <a:off x="0" y="1189989"/>
            <a:ext cx="2214600" cy="3217636"/>
            <a:chOff x="0" y="1189989"/>
            <a:chExt cx="2214600" cy="3217636"/>
          </a:xfrm>
        </p:grpSpPr>
        <p:sp>
          <p:nvSpPr>
            <p:cNvPr id="218" name="Google Shape;218;p33"/>
            <p:cNvSpPr/>
            <p:nvPr/>
          </p:nvSpPr>
          <p:spPr>
            <a:xfrm>
              <a:off x="0" y="1189989"/>
              <a:ext cx="2214600" cy="669000"/>
            </a:xfrm>
            <a:prstGeom prst="homePlate">
              <a:avLst>
                <a:gd fmla="val 50000" name="adj"/>
              </a:avLst>
            </a:prstGeom>
            <a:solidFill>
              <a:srgbClr val="840D3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Background &amp; </a:t>
              </a:r>
              <a:br>
                <a:rPr lang="en">
                  <a:solidFill>
                    <a:srgbClr val="FFFFFF"/>
                  </a:solidFill>
                  <a:latin typeface="Roboto"/>
                  <a:ea typeface="Roboto"/>
                  <a:cs typeface="Roboto"/>
                  <a:sym typeface="Roboto"/>
                </a:rPr>
              </a:br>
              <a:r>
                <a:rPr lang="en">
                  <a:solidFill>
                    <a:srgbClr val="FFFFFF"/>
                  </a:solidFill>
                  <a:latin typeface="Roboto"/>
                  <a:ea typeface="Roboto"/>
                  <a:cs typeface="Roboto"/>
                  <a:sym typeface="Roboto"/>
                </a:rPr>
                <a:t>Context</a:t>
              </a:r>
              <a:endParaRPr>
                <a:solidFill>
                  <a:srgbClr val="FFFFFF"/>
                </a:solidFill>
                <a:latin typeface="Roboto"/>
                <a:ea typeface="Roboto"/>
                <a:cs typeface="Roboto"/>
                <a:sym typeface="Roboto"/>
              </a:endParaRPr>
            </a:p>
          </p:txBody>
        </p:sp>
        <p:sp>
          <p:nvSpPr>
            <p:cNvPr id="219" name="Google Shape;219;p33"/>
            <p:cNvSpPr txBox="1"/>
            <p:nvPr/>
          </p:nvSpPr>
          <p:spPr>
            <a:xfrm>
              <a:off x="295050" y="2057125"/>
              <a:ext cx="1624500" cy="2350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100">
                  <a:latin typeface="Roboto"/>
                  <a:ea typeface="Roboto"/>
                  <a:cs typeface="Roboto"/>
                  <a:sym typeface="Roboto"/>
                </a:rPr>
                <a:t>Provide background information to position your proposed research within the context of current knowledge in the field </a:t>
              </a:r>
              <a:r>
                <a:rPr lang="en" sz="1100">
                  <a:solidFill>
                    <a:schemeClr val="dk1"/>
                  </a:solidFill>
                  <a:latin typeface="Roboto"/>
                  <a:ea typeface="Roboto"/>
                  <a:cs typeface="Roboto"/>
                  <a:sym typeface="Roboto"/>
                </a:rPr>
                <a:t>(citing literature pertinent to the proposal).</a:t>
              </a:r>
              <a:endParaRPr sz="1100">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t/>
              </a:r>
              <a:endParaRPr sz="1100">
                <a:latin typeface="Roboto"/>
                <a:ea typeface="Roboto"/>
                <a:cs typeface="Roboto"/>
                <a:sym typeface="Roboto"/>
              </a:endParaRPr>
            </a:p>
          </p:txBody>
        </p:sp>
      </p:grpSp>
      <p:grpSp>
        <p:nvGrpSpPr>
          <p:cNvPr id="220" name="Google Shape;220;p33"/>
          <p:cNvGrpSpPr/>
          <p:nvPr/>
        </p:nvGrpSpPr>
        <p:grpSpPr>
          <a:xfrm>
            <a:off x="1838325" y="1189775"/>
            <a:ext cx="2064000" cy="3217850"/>
            <a:chOff x="1838325" y="1189775"/>
            <a:chExt cx="2064000" cy="3217850"/>
          </a:xfrm>
        </p:grpSpPr>
        <p:sp>
          <p:nvSpPr>
            <p:cNvPr id="221" name="Google Shape;221;p33"/>
            <p:cNvSpPr/>
            <p:nvPr/>
          </p:nvSpPr>
          <p:spPr>
            <a:xfrm>
              <a:off x="1838325" y="1189775"/>
              <a:ext cx="2064000" cy="669000"/>
            </a:xfrm>
            <a:prstGeom prst="chevron">
              <a:avLst>
                <a:gd fmla="val 50000" name="adj"/>
              </a:avLst>
            </a:prstGeom>
            <a:solidFill>
              <a:srgbClr val="AC114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Objectives &amp;  Hypothesis</a:t>
              </a:r>
              <a:endParaRPr>
                <a:solidFill>
                  <a:srgbClr val="FFFFFF"/>
                </a:solidFill>
                <a:latin typeface="Roboto"/>
                <a:ea typeface="Roboto"/>
                <a:cs typeface="Roboto"/>
                <a:sym typeface="Roboto"/>
              </a:endParaRPr>
            </a:p>
          </p:txBody>
        </p:sp>
        <p:sp>
          <p:nvSpPr>
            <p:cNvPr id="222" name="Google Shape;222;p33"/>
            <p:cNvSpPr txBox="1"/>
            <p:nvPr/>
          </p:nvSpPr>
          <p:spPr>
            <a:xfrm>
              <a:off x="2017250" y="2057125"/>
              <a:ext cx="1624500" cy="2350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100">
                  <a:latin typeface="Roboto"/>
                  <a:ea typeface="Roboto"/>
                  <a:cs typeface="Roboto"/>
                  <a:sym typeface="Roboto"/>
                </a:rPr>
                <a:t>State the objectives and hypothesis, and outline the experimental or theoretical approach to be taken (citing literature pertinent to the proposal).</a:t>
              </a:r>
              <a:endParaRPr sz="1100">
                <a:latin typeface="Roboto"/>
                <a:ea typeface="Roboto"/>
                <a:cs typeface="Roboto"/>
                <a:sym typeface="Roboto"/>
              </a:endParaRPr>
            </a:p>
          </p:txBody>
        </p:sp>
      </p:grpSp>
      <p:grpSp>
        <p:nvGrpSpPr>
          <p:cNvPr id="223" name="Google Shape;223;p33"/>
          <p:cNvGrpSpPr/>
          <p:nvPr/>
        </p:nvGrpSpPr>
        <p:grpSpPr>
          <a:xfrm>
            <a:off x="3516750" y="1189775"/>
            <a:ext cx="2064000" cy="3217850"/>
            <a:chOff x="3516750" y="1189775"/>
            <a:chExt cx="2064000" cy="3217850"/>
          </a:xfrm>
        </p:grpSpPr>
        <p:sp>
          <p:nvSpPr>
            <p:cNvPr id="224" name="Google Shape;224;p33"/>
            <p:cNvSpPr/>
            <p:nvPr/>
          </p:nvSpPr>
          <p:spPr>
            <a:xfrm>
              <a:off x="3516750" y="1189775"/>
              <a:ext cx="2064000" cy="669000"/>
            </a:xfrm>
            <a:prstGeom prst="chevron">
              <a:avLst>
                <a:gd fmla="val 50000" name="adj"/>
              </a:avLst>
            </a:prstGeom>
            <a:solidFill>
              <a:srgbClr val="B6124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Methodology</a:t>
              </a:r>
              <a:endParaRPr>
                <a:solidFill>
                  <a:srgbClr val="FFFFFF"/>
                </a:solidFill>
                <a:latin typeface="Roboto"/>
                <a:ea typeface="Roboto"/>
                <a:cs typeface="Roboto"/>
                <a:sym typeface="Roboto"/>
              </a:endParaRPr>
            </a:p>
          </p:txBody>
        </p:sp>
        <p:sp>
          <p:nvSpPr>
            <p:cNvPr id="225" name="Google Shape;225;p33"/>
            <p:cNvSpPr txBox="1"/>
            <p:nvPr/>
          </p:nvSpPr>
          <p:spPr>
            <a:xfrm>
              <a:off x="3739450" y="2057125"/>
              <a:ext cx="1624500" cy="2350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100">
                  <a:solidFill>
                    <a:schemeClr val="dk1"/>
                  </a:solidFill>
                  <a:latin typeface="Roboto"/>
                  <a:ea typeface="Roboto"/>
                  <a:cs typeface="Roboto"/>
                  <a:sym typeface="Roboto"/>
                </a:rPr>
                <a:t>Provide a detailed </a:t>
              </a:r>
              <a:r>
                <a:rPr lang="en" sz="1100">
                  <a:solidFill>
                    <a:schemeClr val="dk1"/>
                  </a:solidFill>
                  <a:latin typeface="Roboto"/>
                  <a:ea typeface="Roboto"/>
                  <a:cs typeface="Roboto"/>
                  <a:sym typeface="Roboto"/>
                </a:rPr>
                <a:t>description</a:t>
              </a:r>
              <a:r>
                <a:rPr lang="en" sz="1100">
                  <a:solidFill>
                    <a:schemeClr val="dk1"/>
                  </a:solidFill>
                  <a:latin typeface="Roboto"/>
                  <a:ea typeface="Roboto"/>
                  <a:cs typeface="Roboto"/>
                  <a:sym typeface="Roboto"/>
                </a:rPr>
                <a:t> of your methodology or interpretive or creative approach.</a:t>
              </a:r>
              <a:endParaRPr sz="1100">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t/>
              </a:r>
              <a:endParaRPr sz="1100">
                <a:latin typeface="Roboto"/>
                <a:ea typeface="Roboto"/>
                <a:cs typeface="Roboto"/>
                <a:sym typeface="Roboto"/>
              </a:endParaRPr>
            </a:p>
          </p:txBody>
        </p:sp>
      </p:grpSp>
      <p:grpSp>
        <p:nvGrpSpPr>
          <p:cNvPr id="226" name="Google Shape;226;p33"/>
          <p:cNvGrpSpPr/>
          <p:nvPr/>
        </p:nvGrpSpPr>
        <p:grpSpPr>
          <a:xfrm>
            <a:off x="6874025" y="1189775"/>
            <a:ext cx="2064000" cy="3217850"/>
            <a:chOff x="6874025" y="1189775"/>
            <a:chExt cx="2064000" cy="3217850"/>
          </a:xfrm>
        </p:grpSpPr>
        <p:sp>
          <p:nvSpPr>
            <p:cNvPr id="227" name="Google Shape;227;p33"/>
            <p:cNvSpPr/>
            <p:nvPr/>
          </p:nvSpPr>
          <p:spPr>
            <a:xfrm>
              <a:off x="6874025" y="1189775"/>
              <a:ext cx="2064000" cy="669000"/>
            </a:xfrm>
            <a:prstGeom prst="chevron">
              <a:avLst>
                <a:gd fmla="val 50000" name="adj"/>
              </a:avLst>
            </a:prstGeom>
            <a:solidFill>
              <a:srgbClr val="E1165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Preparation &amp; Relevant Background</a:t>
              </a:r>
              <a:endParaRPr>
                <a:solidFill>
                  <a:srgbClr val="FFFFFF"/>
                </a:solidFill>
                <a:latin typeface="Roboto"/>
                <a:ea typeface="Roboto"/>
                <a:cs typeface="Roboto"/>
                <a:sym typeface="Roboto"/>
              </a:endParaRPr>
            </a:p>
          </p:txBody>
        </p:sp>
        <p:sp>
          <p:nvSpPr>
            <p:cNvPr id="228" name="Google Shape;228;p33"/>
            <p:cNvSpPr txBox="1"/>
            <p:nvPr/>
          </p:nvSpPr>
          <p:spPr>
            <a:xfrm>
              <a:off x="7183850" y="2057125"/>
              <a:ext cx="1624500" cy="2350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100">
                  <a:latin typeface="Roboto"/>
                  <a:ea typeface="Roboto"/>
                  <a:cs typeface="Roboto"/>
                  <a:sym typeface="Roboto"/>
                </a:rPr>
                <a:t>Explain in some detail how your background has prepared you for this project. Connect some of the experiences and items on your CV with aspects of the research project.</a:t>
              </a:r>
              <a:endParaRPr sz="1100">
                <a:latin typeface="Roboto"/>
                <a:ea typeface="Roboto"/>
                <a:cs typeface="Roboto"/>
                <a:sym typeface="Roboto"/>
              </a:endParaRPr>
            </a:p>
            <a:p>
              <a:pPr indent="0" lvl="0" marL="0" rtl="0" algn="l">
                <a:lnSpc>
                  <a:spcPct val="115000"/>
                </a:lnSpc>
                <a:spcBef>
                  <a:spcPts val="0"/>
                </a:spcBef>
                <a:spcAft>
                  <a:spcPts val="0"/>
                </a:spcAft>
                <a:buNone/>
              </a:pPr>
              <a:r>
                <a:rPr lang="en" sz="1100">
                  <a:latin typeface="Roboto"/>
                  <a:ea typeface="Roboto"/>
                  <a:cs typeface="Roboto"/>
                  <a:sym typeface="Roboto"/>
                </a:rPr>
                <a:t>Why is this program the best place to do the work?</a:t>
              </a:r>
              <a:endParaRPr sz="1100">
                <a:latin typeface="Roboto"/>
                <a:ea typeface="Roboto"/>
                <a:cs typeface="Roboto"/>
                <a:sym typeface="Roboto"/>
              </a:endParaRPr>
            </a:p>
            <a:p>
              <a:pPr indent="0" lvl="0" marL="0" rtl="0" algn="l">
                <a:lnSpc>
                  <a:spcPct val="115000"/>
                </a:lnSpc>
                <a:spcBef>
                  <a:spcPts val="0"/>
                </a:spcBef>
                <a:spcAft>
                  <a:spcPts val="0"/>
                </a:spcAft>
                <a:buNone/>
              </a:pPr>
              <a:r>
                <a:t/>
              </a:r>
              <a:endParaRPr sz="1100">
                <a:latin typeface="Roboto"/>
                <a:ea typeface="Roboto"/>
                <a:cs typeface="Roboto"/>
                <a:sym typeface="Roboto"/>
              </a:endParaRPr>
            </a:p>
          </p:txBody>
        </p:sp>
      </p:grpSp>
      <p:grpSp>
        <p:nvGrpSpPr>
          <p:cNvPr id="229" name="Google Shape;229;p33"/>
          <p:cNvGrpSpPr/>
          <p:nvPr/>
        </p:nvGrpSpPr>
        <p:grpSpPr>
          <a:xfrm>
            <a:off x="5195350" y="1189775"/>
            <a:ext cx="2064000" cy="3217850"/>
            <a:chOff x="5195350" y="1189775"/>
            <a:chExt cx="2064000" cy="3217850"/>
          </a:xfrm>
        </p:grpSpPr>
        <p:sp>
          <p:nvSpPr>
            <p:cNvPr id="230" name="Google Shape;230;p33"/>
            <p:cNvSpPr/>
            <p:nvPr/>
          </p:nvSpPr>
          <p:spPr>
            <a:xfrm>
              <a:off x="5195350" y="1189775"/>
              <a:ext cx="2064000" cy="669000"/>
            </a:xfrm>
            <a:prstGeom prst="chevron">
              <a:avLst>
                <a:gd fmla="val 50000" name="adj"/>
              </a:avLst>
            </a:prstGeom>
            <a:solidFill>
              <a:srgbClr val="C4134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latin typeface="Roboto"/>
                  <a:ea typeface="Roboto"/>
                  <a:cs typeface="Roboto"/>
                  <a:sym typeface="Roboto"/>
                </a:rPr>
                <a:t>Significance/</a:t>
              </a:r>
              <a:br>
                <a:rPr lang="en">
                  <a:solidFill>
                    <a:schemeClr val="lt1"/>
                  </a:solidFill>
                  <a:latin typeface="Roboto"/>
                  <a:ea typeface="Roboto"/>
                  <a:cs typeface="Roboto"/>
                  <a:sym typeface="Roboto"/>
                </a:rPr>
              </a:br>
              <a:r>
                <a:rPr lang="en">
                  <a:solidFill>
                    <a:schemeClr val="lt1"/>
                  </a:solidFill>
                  <a:latin typeface="Roboto"/>
                  <a:ea typeface="Roboto"/>
                  <a:cs typeface="Roboto"/>
                  <a:sym typeface="Roboto"/>
                </a:rPr>
                <a:t>Impact</a:t>
              </a:r>
              <a:endParaRPr>
                <a:solidFill>
                  <a:srgbClr val="FFFFFF"/>
                </a:solidFill>
                <a:latin typeface="Roboto"/>
                <a:ea typeface="Roboto"/>
                <a:cs typeface="Roboto"/>
                <a:sym typeface="Roboto"/>
              </a:endParaRPr>
            </a:p>
          </p:txBody>
        </p:sp>
        <p:sp>
          <p:nvSpPr>
            <p:cNvPr id="231" name="Google Shape;231;p33"/>
            <p:cNvSpPr txBox="1"/>
            <p:nvPr/>
          </p:nvSpPr>
          <p:spPr>
            <a:xfrm>
              <a:off x="5461650" y="2057125"/>
              <a:ext cx="1624500" cy="2350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100">
                  <a:solidFill>
                    <a:schemeClr val="dk1"/>
                  </a:solidFill>
                  <a:latin typeface="Roboto"/>
                  <a:ea typeface="Roboto"/>
                  <a:cs typeface="Roboto"/>
                  <a:sym typeface="Roboto"/>
                </a:rPr>
                <a:t>State the significance of the proposed research to a field or fields in the health sciences, natural sciences and/or engineering, or social sciences and/or humanities, as appropriate. </a:t>
              </a:r>
              <a:endParaRPr sz="1100">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t/>
              </a:r>
              <a:endParaRPr sz="1100">
                <a:latin typeface="Roboto"/>
                <a:ea typeface="Roboto"/>
                <a:cs typeface="Roboto"/>
                <a:sym typeface="Roboto"/>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34"/>
          <p:cNvSpPr/>
          <p:nvPr/>
        </p:nvSpPr>
        <p:spPr>
          <a:xfrm>
            <a:off x="0" y="-10025"/>
            <a:ext cx="9144000" cy="5143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37" name="Google Shape;237;p34"/>
          <p:cNvPicPr preferRelativeResize="0"/>
          <p:nvPr/>
        </p:nvPicPr>
        <p:blipFill>
          <a:blip r:embed="rId3">
            <a:alphaModFix/>
          </a:blip>
          <a:stretch>
            <a:fillRect/>
          </a:stretch>
        </p:blipFill>
        <p:spPr>
          <a:xfrm>
            <a:off x="4802109" y="114871"/>
            <a:ext cx="3770392" cy="4923353"/>
          </a:xfrm>
          <a:prstGeom prst="rect">
            <a:avLst/>
          </a:prstGeom>
          <a:noFill/>
          <a:ln cap="flat" cmpd="sng" w="9525">
            <a:solidFill>
              <a:schemeClr val="dk2"/>
            </a:solidFill>
            <a:prstDash val="solid"/>
            <a:round/>
            <a:headEnd len="sm" w="sm" type="none"/>
            <a:tailEnd len="sm" w="sm" type="none"/>
          </a:ln>
        </p:spPr>
      </p:pic>
      <p:pic>
        <p:nvPicPr>
          <p:cNvPr id="238" name="Google Shape;238;p34"/>
          <p:cNvPicPr preferRelativeResize="0"/>
          <p:nvPr/>
        </p:nvPicPr>
        <p:blipFill>
          <a:blip r:embed="rId4">
            <a:alphaModFix/>
          </a:blip>
          <a:stretch>
            <a:fillRect/>
          </a:stretch>
        </p:blipFill>
        <p:spPr>
          <a:xfrm>
            <a:off x="755899" y="105275"/>
            <a:ext cx="3770392" cy="4923353"/>
          </a:xfrm>
          <a:prstGeom prst="rect">
            <a:avLst/>
          </a:prstGeom>
          <a:noFill/>
          <a:ln cap="flat" cmpd="sng" w="9525">
            <a:solidFill>
              <a:schemeClr val="dk2"/>
            </a:solidFill>
            <a:prstDash val="solid"/>
            <a:round/>
            <a:headEnd len="sm" w="sm" type="none"/>
            <a:tailEnd len="sm" w="sm" type="none"/>
          </a:ln>
        </p:spPr>
      </p:pic>
      <p:sp>
        <p:nvSpPr>
          <p:cNvPr id="239" name="Google Shape;239;p34"/>
          <p:cNvSpPr/>
          <p:nvPr/>
        </p:nvSpPr>
        <p:spPr>
          <a:xfrm rot="-1706222">
            <a:off x="1897559" y="1989266"/>
            <a:ext cx="5661916" cy="812440"/>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rgbClr val="7F2090"/>
                </a:solidFill>
                <a:latin typeface="Arial"/>
              </a:rPr>
              <a:t>sample layout</a:t>
            </a: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3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Research Proposal – Writing Tips</a:t>
            </a:r>
            <a:endParaRPr/>
          </a:p>
        </p:txBody>
      </p:sp>
      <p:grpSp>
        <p:nvGrpSpPr>
          <p:cNvPr id="245" name="Google Shape;245;p35"/>
          <p:cNvGrpSpPr/>
          <p:nvPr/>
        </p:nvGrpSpPr>
        <p:grpSpPr>
          <a:xfrm>
            <a:off x="482061" y="1171225"/>
            <a:ext cx="2653088" cy="1569600"/>
            <a:chOff x="1660800" y="1171213"/>
            <a:chExt cx="1942800" cy="1569600"/>
          </a:xfrm>
        </p:grpSpPr>
        <p:sp>
          <p:nvSpPr>
            <p:cNvPr id="246" name="Google Shape;246;p35"/>
            <p:cNvSpPr/>
            <p:nvPr/>
          </p:nvSpPr>
          <p:spPr>
            <a:xfrm>
              <a:off x="1660800" y="1171213"/>
              <a:ext cx="1942800" cy="1569600"/>
            </a:xfrm>
            <a:prstGeom prst="round1Rect">
              <a:avLst>
                <a:gd fmla="val 17446" name="adj"/>
              </a:avLst>
            </a:prstGeom>
            <a:solidFill>
              <a:srgbClr val="307B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p>
          </p:txBody>
        </p:sp>
        <p:sp>
          <p:nvSpPr>
            <p:cNvPr id="247" name="Google Shape;247;p35"/>
            <p:cNvSpPr txBox="1"/>
            <p:nvPr/>
          </p:nvSpPr>
          <p:spPr>
            <a:xfrm>
              <a:off x="1879865" y="1184973"/>
              <a:ext cx="1451700" cy="45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FFFFFF"/>
                  </a:solidFill>
                  <a:latin typeface="Roboto"/>
                  <a:ea typeface="Roboto"/>
                  <a:cs typeface="Roboto"/>
                  <a:sym typeface="Roboto"/>
                </a:rPr>
                <a:t>Style</a:t>
              </a:r>
              <a:endParaRPr sz="1800">
                <a:solidFill>
                  <a:srgbClr val="FFFFFF"/>
                </a:solidFill>
                <a:latin typeface="Roboto"/>
                <a:ea typeface="Roboto"/>
                <a:cs typeface="Roboto"/>
                <a:sym typeface="Roboto"/>
              </a:endParaRPr>
            </a:p>
          </p:txBody>
        </p:sp>
        <p:sp>
          <p:nvSpPr>
            <p:cNvPr id="248" name="Google Shape;248;p35"/>
            <p:cNvSpPr txBox="1"/>
            <p:nvPr/>
          </p:nvSpPr>
          <p:spPr>
            <a:xfrm>
              <a:off x="1879863" y="1568739"/>
              <a:ext cx="1451700" cy="512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100">
                  <a:solidFill>
                    <a:srgbClr val="FFFFFF"/>
                  </a:solidFill>
                  <a:latin typeface="Roboto"/>
                  <a:ea typeface="Roboto"/>
                  <a:cs typeface="Roboto"/>
                  <a:sym typeface="Roboto"/>
                </a:rPr>
                <a:t>Be logical. Narrative is important. Avoid grandiose annoying statements and clichés. Write clearly and avoid jargon.</a:t>
              </a:r>
              <a:endParaRPr sz="1100">
                <a:solidFill>
                  <a:srgbClr val="FFFFFF"/>
                </a:solidFill>
                <a:latin typeface="Roboto"/>
                <a:ea typeface="Roboto"/>
                <a:cs typeface="Roboto"/>
                <a:sym typeface="Roboto"/>
              </a:endParaRPr>
            </a:p>
            <a:p>
              <a:pPr indent="0" lvl="0" marL="0" rtl="0" algn="l">
                <a:lnSpc>
                  <a:spcPct val="115000"/>
                </a:lnSpc>
                <a:spcBef>
                  <a:spcPts val="1600"/>
                </a:spcBef>
                <a:spcAft>
                  <a:spcPts val="1600"/>
                </a:spcAft>
                <a:buNone/>
              </a:pPr>
              <a:r>
                <a:t/>
              </a:r>
              <a:endParaRPr sz="1100">
                <a:solidFill>
                  <a:srgbClr val="FFFFFF"/>
                </a:solidFill>
                <a:latin typeface="Roboto"/>
                <a:ea typeface="Roboto"/>
                <a:cs typeface="Roboto"/>
                <a:sym typeface="Roboto"/>
              </a:endParaRPr>
            </a:p>
          </p:txBody>
        </p:sp>
      </p:grpSp>
      <p:grpSp>
        <p:nvGrpSpPr>
          <p:cNvPr id="249" name="Google Shape;249;p35"/>
          <p:cNvGrpSpPr/>
          <p:nvPr/>
        </p:nvGrpSpPr>
        <p:grpSpPr>
          <a:xfrm>
            <a:off x="3131052" y="1171225"/>
            <a:ext cx="2653088" cy="1569600"/>
            <a:chOff x="3600600" y="1170963"/>
            <a:chExt cx="1942800" cy="1569600"/>
          </a:xfrm>
        </p:grpSpPr>
        <p:sp>
          <p:nvSpPr>
            <p:cNvPr id="250" name="Google Shape;250;p35"/>
            <p:cNvSpPr/>
            <p:nvPr/>
          </p:nvSpPr>
          <p:spPr>
            <a:xfrm>
              <a:off x="3600600" y="1170963"/>
              <a:ext cx="1942800" cy="1569600"/>
            </a:xfrm>
            <a:prstGeom prst="round2SameRect">
              <a:avLst>
                <a:gd fmla="val 18098" name="adj1"/>
                <a:gd fmla="val 0" name="adj2"/>
              </a:avLst>
            </a:prstGeom>
            <a:solidFill>
              <a:srgbClr val="0E65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p>
          </p:txBody>
        </p:sp>
        <p:sp>
          <p:nvSpPr>
            <p:cNvPr id="251" name="Google Shape;251;p35"/>
            <p:cNvSpPr txBox="1"/>
            <p:nvPr/>
          </p:nvSpPr>
          <p:spPr>
            <a:xfrm>
              <a:off x="3819008" y="1184973"/>
              <a:ext cx="1451700" cy="45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FFFFFF"/>
                  </a:solidFill>
                  <a:latin typeface="Roboto"/>
                  <a:ea typeface="Roboto"/>
                  <a:cs typeface="Roboto"/>
                  <a:sym typeface="Roboto"/>
                </a:rPr>
                <a:t>Voice</a:t>
              </a:r>
              <a:endParaRPr sz="1800">
                <a:solidFill>
                  <a:srgbClr val="FFFFFF"/>
                </a:solidFill>
                <a:latin typeface="Roboto"/>
                <a:ea typeface="Roboto"/>
                <a:cs typeface="Roboto"/>
                <a:sym typeface="Roboto"/>
              </a:endParaRPr>
            </a:p>
          </p:txBody>
        </p:sp>
        <p:sp>
          <p:nvSpPr>
            <p:cNvPr id="252" name="Google Shape;252;p35"/>
            <p:cNvSpPr txBox="1"/>
            <p:nvPr/>
          </p:nvSpPr>
          <p:spPr>
            <a:xfrm>
              <a:off x="3819008" y="1568739"/>
              <a:ext cx="1451700" cy="512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1100">
                  <a:solidFill>
                    <a:srgbClr val="FFFFFF"/>
                  </a:solidFill>
                  <a:latin typeface="Roboto"/>
                  <a:ea typeface="Roboto"/>
                  <a:cs typeface="Roboto"/>
                  <a:sym typeface="Roboto"/>
                </a:rPr>
                <a:t>Be credible. Engage the relevant scholarship. Cite key researchers in the field.</a:t>
              </a:r>
              <a:endParaRPr sz="1100">
                <a:solidFill>
                  <a:srgbClr val="FFFFFF"/>
                </a:solidFill>
                <a:latin typeface="Roboto"/>
                <a:ea typeface="Roboto"/>
                <a:cs typeface="Roboto"/>
                <a:sym typeface="Roboto"/>
              </a:endParaRPr>
            </a:p>
          </p:txBody>
        </p:sp>
      </p:grpSp>
      <p:grpSp>
        <p:nvGrpSpPr>
          <p:cNvPr id="253" name="Google Shape;253;p35"/>
          <p:cNvGrpSpPr/>
          <p:nvPr/>
        </p:nvGrpSpPr>
        <p:grpSpPr>
          <a:xfrm>
            <a:off x="5779270" y="1188177"/>
            <a:ext cx="2653088" cy="1552648"/>
            <a:chOff x="5539816" y="1171213"/>
            <a:chExt cx="1942800" cy="1569600"/>
          </a:xfrm>
        </p:grpSpPr>
        <p:sp>
          <p:nvSpPr>
            <p:cNvPr id="254" name="Google Shape;254;p35"/>
            <p:cNvSpPr/>
            <p:nvPr/>
          </p:nvSpPr>
          <p:spPr>
            <a:xfrm flipH="1">
              <a:off x="5539816" y="1171213"/>
              <a:ext cx="1942800" cy="1569600"/>
            </a:xfrm>
            <a:prstGeom prst="round1Rect">
              <a:avLst>
                <a:gd fmla="val 17446" name="adj"/>
              </a:avLst>
            </a:prstGeom>
            <a:solidFill>
              <a:srgbClr val="0C58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p>
          </p:txBody>
        </p:sp>
        <p:sp>
          <p:nvSpPr>
            <p:cNvPr id="255" name="Google Shape;255;p35"/>
            <p:cNvSpPr txBox="1"/>
            <p:nvPr/>
          </p:nvSpPr>
          <p:spPr>
            <a:xfrm>
              <a:off x="5762399" y="1182477"/>
              <a:ext cx="1451700" cy="45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FFFFFF"/>
                  </a:solidFill>
                  <a:latin typeface="Roboto"/>
                  <a:ea typeface="Roboto"/>
                  <a:cs typeface="Roboto"/>
                  <a:sym typeface="Roboto"/>
                </a:rPr>
                <a:t>Tone</a:t>
              </a:r>
              <a:endParaRPr sz="1800">
                <a:solidFill>
                  <a:srgbClr val="FFFFFF"/>
                </a:solidFill>
                <a:latin typeface="Roboto"/>
                <a:ea typeface="Roboto"/>
                <a:cs typeface="Roboto"/>
                <a:sym typeface="Roboto"/>
              </a:endParaRPr>
            </a:p>
          </p:txBody>
        </p:sp>
        <p:sp>
          <p:nvSpPr>
            <p:cNvPr id="256" name="Google Shape;256;p35"/>
            <p:cNvSpPr txBox="1"/>
            <p:nvPr/>
          </p:nvSpPr>
          <p:spPr>
            <a:xfrm>
              <a:off x="5762397" y="1565412"/>
              <a:ext cx="1451700" cy="512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1100">
                  <a:solidFill>
                    <a:srgbClr val="FFFFFF"/>
                  </a:solidFill>
                  <a:latin typeface="Roboto"/>
                  <a:ea typeface="Roboto"/>
                  <a:cs typeface="Roboto"/>
                  <a:sym typeface="Roboto"/>
                </a:rPr>
                <a:t>Be confident.  Believe in what you propose, and write enthusiastically (but not uncritically) about it.</a:t>
              </a:r>
              <a:endParaRPr sz="1100">
                <a:solidFill>
                  <a:srgbClr val="FFFFFF"/>
                </a:solidFill>
                <a:latin typeface="Roboto"/>
                <a:ea typeface="Roboto"/>
                <a:cs typeface="Roboto"/>
                <a:sym typeface="Roboto"/>
              </a:endParaRPr>
            </a:p>
          </p:txBody>
        </p:sp>
      </p:grpSp>
      <p:grpSp>
        <p:nvGrpSpPr>
          <p:cNvPr id="257" name="Google Shape;257;p35"/>
          <p:cNvGrpSpPr/>
          <p:nvPr/>
        </p:nvGrpSpPr>
        <p:grpSpPr>
          <a:xfrm>
            <a:off x="2958089" y="1927583"/>
            <a:ext cx="355575" cy="260366"/>
            <a:chOff x="3157188" y="909150"/>
            <a:chExt cx="470400" cy="470400"/>
          </a:xfrm>
        </p:grpSpPr>
        <p:sp>
          <p:nvSpPr>
            <p:cNvPr id="258" name="Google Shape;258;p35"/>
            <p:cNvSpPr/>
            <p:nvPr/>
          </p:nvSpPr>
          <p:spPr>
            <a:xfrm>
              <a:off x="3157188" y="909150"/>
              <a:ext cx="470400" cy="4704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p>
          </p:txBody>
        </p:sp>
        <p:sp>
          <p:nvSpPr>
            <p:cNvPr id="259" name="Google Shape;259;p35"/>
            <p:cNvSpPr/>
            <p:nvPr/>
          </p:nvSpPr>
          <p:spPr>
            <a:xfrm>
              <a:off x="3243138" y="995100"/>
              <a:ext cx="298500" cy="298500"/>
            </a:xfrm>
            <a:prstGeom prst="mathPlus">
              <a:avLst>
                <a:gd fmla="val 9900" name="adj1"/>
              </a:avLst>
            </a:prstGeom>
            <a:solidFill>
              <a:srgbClr val="307B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p>
          </p:txBody>
        </p:sp>
      </p:grpSp>
      <p:grpSp>
        <p:nvGrpSpPr>
          <p:cNvPr id="260" name="Google Shape;260;p35"/>
          <p:cNvGrpSpPr/>
          <p:nvPr/>
        </p:nvGrpSpPr>
        <p:grpSpPr>
          <a:xfrm>
            <a:off x="5606138" y="1927583"/>
            <a:ext cx="355575" cy="260366"/>
            <a:chOff x="3157188" y="909150"/>
            <a:chExt cx="470400" cy="470400"/>
          </a:xfrm>
        </p:grpSpPr>
        <p:sp>
          <p:nvSpPr>
            <p:cNvPr id="261" name="Google Shape;261;p35"/>
            <p:cNvSpPr/>
            <p:nvPr/>
          </p:nvSpPr>
          <p:spPr>
            <a:xfrm>
              <a:off x="3157188" y="909150"/>
              <a:ext cx="470400" cy="4704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p>
          </p:txBody>
        </p:sp>
        <p:sp>
          <p:nvSpPr>
            <p:cNvPr id="262" name="Google Shape;262;p35"/>
            <p:cNvSpPr/>
            <p:nvPr/>
          </p:nvSpPr>
          <p:spPr>
            <a:xfrm>
              <a:off x="3243138" y="995100"/>
              <a:ext cx="298500" cy="298500"/>
            </a:xfrm>
            <a:prstGeom prst="mathPlus">
              <a:avLst>
                <a:gd fmla="val 9900" name="adj1"/>
              </a:avLst>
            </a:prstGeom>
            <a:solidFill>
              <a:srgbClr val="0D5D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p>
          </p:txBody>
        </p:sp>
      </p:grpSp>
      <p:grpSp>
        <p:nvGrpSpPr>
          <p:cNvPr id="263" name="Google Shape;263;p35"/>
          <p:cNvGrpSpPr/>
          <p:nvPr/>
        </p:nvGrpSpPr>
        <p:grpSpPr>
          <a:xfrm>
            <a:off x="481304" y="2723682"/>
            <a:ext cx="7951069" cy="1397320"/>
            <a:chOff x="1660794" y="2723863"/>
            <a:chExt cx="5822400" cy="2049156"/>
          </a:xfrm>
        </p:grpSpPr>
        <p:sp>
          <p:nvSpPr>
            <p:cNvPr id="264" name="Google Shape;264;p35"/>
            <p:cNvSpPr/>
            <p:nvPr/>
          </p:nvSpPr>
          <p:spPr>
            <a:xfrm rot="10800000">
              <a:off x="1660794" y="2723863"/>
              <a:ext cx="5822400" cy="1922700"/>
            </a:xfrm>
            <a:prstGeom prst="round2SameRect">
              <a:avLst>
                <a:gd fmla="val 18098" name="adj1"/>
                <a:gd fmla="val 0" name="adj2"/>
              </a:avLst>
            </a:prstGeom>
            <a:solidFill>
              <a:srgbClr val="0944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p>
          </p:txBody>
        </p:sp>
        <p:sp>
          <p:nvSpPr>
            <p:cNvPr id="265" name="Google Shape;265;p35"/>
            <p:cNvSpPr txBox="1"/>
            <p:nvPr/>
          </p:nvSpPr>
          <p:spPr>
            <a:xfrm>
              <a:off x="2583300" y="3126043"/>
              <a:ext cx="3977400" cy="349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rgbClr val="FFFFFF"/>
                  </a:solidFill>
                  <a:latin typeface="Roboto"/>
                  <a:ea typeface="Roboto"/>
                  <a:cs typeface="Roboto"/>
                  <a:sym typeface="Roboto"/>
                </a:rPr>
                <a:t>Think about who will read your application!</a:t>
              </a:r>
              <a:endParaRPr sz="1800">
                <a:solidFill>
                  <a:srgbClr val="FFFFFF"/>
                </a:solidFill>
                <a:latin typeface="Roboto"/>
                <a:ea typeface="Roboto"/>
                <a:cs typeface="Roboto"/>
                <a:sym typeface="Roboto"/>
              </a:endParaRPr>
            </a:p>
          </p:txBody>
        </p:sp>
        <p:sp>
          <p:nvSpPr>
            <p:cNvPr id="266" name="Google Shape;266;p35"/>
            <p:cNvSpPr txBox="1"/>
            <p:nvPr/>
          </p:nvSpPr>
          <p:spPr>
            <a:xfrm>
              <a:off x="2145353" y="3663619"/>
              <a:ext cx="4779600" cy="1109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 sz="1100">
                  <a:solidFill>
                    <a:srgbClr val="FFFFFF"/>
                  </a:solidFill>
                  <a:latin typeface="Roboto"/>
                  <a:ea typeface="Roboto"/>
                  <a:cs typeface="Roboto"/>
                  <a:sym typeface="Roboto"/>
                </a:rPr>
                <a:t>Try the </a:t>
              </a:r>
              <a:r>
                <a:rPr b="1" lang="en" sz="1100">
                  <a:solidFill>
                    <a:srgbClr val="FFFFFF"/>
                  </a:solidFill>
                  <a:latin typeface="Roboto"/>
                  <a:ea typeface="Roboto"/>
                  <a:cs typeface="Roboto"/>
                  <a:sym typeface="Roboto"/>
                </a:rPr>
                <a:t>30-second rule</a:t>
              </a:r>
              <a:r>
                <a:rPr lang="en" sz="1100">
                  <a:solidFill>
                    <a:srgbClr val="FFFFFF"/>
                  </a:solidFill>
                  <a:latin typeface="Roboto"/>
                  <a:ea typeface="Roboto"/>
                  <a:cs typeface="Roboto"/>
                  <a:sym typeface="Roboto"/>
                </a:rPr>
                <a:t>:  can you explain to a non-specialist what you proposed research is about?</a:t>
              </a:r>
              <a:endParaRPr sz="1100">
                <a:solidFill>
                  <a:srgbClr val="FFFFFF"/>
                </a:solidFill>
                <a:latin typeface="Roboto"/>
                <a:ea typeface="Roboto"/>
                <a:cs typeface="Roboto"/>
                <a:sym typeface="Roboto"/>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3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Research Proposal – Advice and Resources</a:t>
            </a:r>
            <a:endParaRPr/>
          </a:p>
        </p:txBody>
      </p:sp>
      <p:sp>
        <p:nvSpPr>
          <p:cNvPr id="272" name="Google Shape;272;p3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u="sng">
                <a:solidFill>
                  <a:schemeClr val="hlink"/>
                </a:solidFill>
                <a:hlinkClick r:id="rId3"/>
              </a:rPr>
              <a:t>Scholarships and Fellowships - Making your application stand out</a:t>
            </a:r>
            <a:endParaRPr/>
          </a:p>
          <a:p>
            <a:pPr indent="-342900" lvl="0" marL="457200" rtl="0" algn="l">
              <a:spcBef>
                <a:spcPts val="0"/>
              </a:spcBef>
              <a:spcAft>
                <a:spcPts val="0"/>
              </a:spcAft>
              <a:buSzPts val="1800"/>
              <a:buChar char="●"/>
            </a:pPr>
            <a:r>
              <a:rPr lang="en" u="sng">
                <a:solidFill>
                  <a:schemeClr val="hlink"/>
                </a:solidFill>
                <a:hlinkClick r:id="rId4"/>
              </a:rPr>
              <a:t>U of Calgary: Creating Strong Applications</a:t>
            </a:r>
            <a:endParaRPr/>
          </a:p>
          <a:p>
            <a:pPr indent="-342900" lvl="0" marL="457200" rtl="0" algn="l">
              <a:spcBef>
                <a:spcPts val="0"/>
              </a:spcBef>
              <a:spcAft>
                <a:spcPts val="0"/>
              </a:spcAft>
              <a:buSzPts val="1800"/>
              <a:buChar char="●"/>
            </a:pPr>
            <a:r>
              <a:rPr lang="en" u="sng">
                <a:solidFill>
                  <a:schemeClr val="hlink"/>
                </a:solidFill>
                <a:hlinkClick r:id="rId5"/>
              </a:rPr>
              <a:t>UBC: Hot Tips for Scholarship Applications</a:t>
            </a:r>
            <a:endParaRPr/>
          </a:p>
          <a:p>
            <a:pPr indent="-342900" lvl="0" marL="457200" rtl="0" algn="l">
              <a:spcBef>
                <a:spcPts val="0"/>
              </a:spcBef>
              <a:spcAft>
                <a:spcPts val="0"/>
              </a:spcAft>
              <a:buSzPts val="1800"/>
              <a:buChar char="●"/>
            </a:pPr>
            <a:r>
              <a:rPr lang="en" u="sng">
                <a:solidFill>
                  <a:schemeClr val="hlink"/>
                </a:solidFill>
                <a:hlinkClick r:id="rId6"/>
              </a:rPr>
              <a:t>UBC: Scholarships Workshops</a:t>
            </a:r>
            <a:endParaRPr/>
          </a:p>
          <a:p>
            <a:pPr indent="-342900" lvl="0" marL="457200" rtl="0" algn="l">
              <a:spcBef>
                <a:spcPts val="0"/>
              </a:spcBef>
              <a:spcAft>
                <a:spcPts val="0"/>
              </a:spcAft>
              <a:buSzPts val="1800"/>
              <a:buChar char="●"/>
            </a:pPr>
            <a:r>
              <a:rPr lang="en" u="sng">
                <a:solidFill>
                  <a:schemeClr val="hlink"/>
                </a:solidFill>
                <a:hlinkClick r:id="rId7"/>
              </a:rPr>
              <a:t>MUN: Optimize your chance for Success (pdf)</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3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Attachment Standards</a:t>
            </a:r>
            <a:endParaRPr/>
          </a:p>
        </p:txBody>
      </p:sp>
      <p:sp>
        <p:nvSpPr>
          <p:cNvPr id="278" name="Google Shape;278;p3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sz="1400"/>
              <a:t>Stick to the page limit. Extra pages are not allowed.</a:t>
            </a:r>
            <a:endParaRPr sz="1400"/>
          </a:p>
          <a:p>
            <a:pPr indent="-317500" lvl="0" marL="457200" rtl="0" algn="l">
              <a:spcBef>
                <a:spcPts val="0"/>
              </a:spcBef>
              <a:spcAft>
                <a:spcPts val="0"/>
              </a:spcAft>
              <a:buSzPts val="1400"/>
              <a:buChar char="●"/>
            </a:pPr>
            <a:r>
              <a:rPr lang="en" sz="1400"/>
              <a:t>Upload </a:t>
            </a:r>
            <a:r>
              <a:rPr lang="en" sz="1400"/>
              <a:t>PDF files (.pdf extension); unprotected.</a:t>
            </a:r>
            <a:endParaRPr sz="1400"/>
          </a:p>
          <a:p>
            <a:pPr indent="-317500" lvl="0" marL="457200" rtl="0" algn="l">
              <a:spcBef>
                <a:spcPts val="0"/>
              </a:spcBef>
              <a:spcAft>
                <a:spcPts val="0"/>
              </a:spcAft>
              <a:buSzPts val="1400"/>
              <a:buChar char="●"/>
            </a:pPr>
            <a:r>
              <a:rPr lang="en" sz="1400"/>
              <a:t>Pages must be 8 ½" x 11" (216mm x 279mm);</a:t>
            </a:r>
            <a:endParaRPr sz="1400"/>
          </a:p>
          <a:p>
            <a:pPr indent="-317500" lvl="0" marL="457200" rtl="0" algn="l">
              <a:spcBef>
                <a:spcPts val="0"/>
              </a:spcBef>
              <a:spcAft>
                <a:spcPts val="0"/>
              </a:spcAft>
              <a:buSzPts val="1400"/>
              <a:buChar char="●"/>
            </a:pPr>
            <a:r>
              <a:rPr lang="en" sz="1400"/>
              <a:t>Pages must be single-spaced, with no more than six lines of type per inch;</a:t>
            </a:r>
            <a:endParaRPr sz="1400"/>
          </a:p>
          <a:p>
            <a:pPr indent="-317500" lvl="0" marL="457200" rtl="0" algn="l">
              <a:spcBef>
                <a:spcPts val="0"/>
              </a:spcBef>
              <a:spcAft>
                <a:spcPts val="0"/>
              </a:spcAft>
              <a:buSzPts val="1400"/>
              <a:buChar char="●"/>
            </a:pPr>
            <a:r>
              <a:rPr lang="en" sz="1400"/>
              <a:t>All text must be in 12 pt. Times New Roman font;</a:t>
            </a:r>
            <a:endParaRPr sz="1400"/>
          </a:p>
          <a:p>
            <a:pPr indent="-317500" lvl="0" marL="457200" rtl="0" algn="l">
              <a:spcBef>
                <a:spcPts val="0"/>
              </a:spcBef>
              <a:spcAft>
                <a:spcPts val="0"/>
              </a:spcAft>
              <a:buSzPts val="1400"/>
              <a:buChar char="●"/>
            </a:pPr>
            <a:r>
              <a:rPr lang="en" sz="1400"/>
              <a:t>Condensed fonts will not be accepted;</a:t>
            </a:r>
            <a:endParaRPr sz="1400"/>
          </a:p>
          <a:p>
            <a:pPr indent="-317500" lvl="0" marL="457200" rtl="0" algn="l">
              <a:spcBef>
                <a:spcPts val="0"/>
              </a:spcBef>
              <a:spcAft>
                <a:spcPts val="0"/>
              </a:spcAft>
              <a:buSzPts val="1400"/>
              <a:buChar char="●"/>
            </a:pPr>
            <a:r>
              <a:rPr lang="en" sz="1400"/>
              <a:t>Colour: </a:t>
            </a:r>
            <a:r>
              <a:rPr lang="en" sz="1400"/>
              <a:t>black and white recommended. Colour</a:t>
            </a:r>
            <a:r>
              <a:rPr lang="en" sz="1400"/>
              <a:t> imagery is </a:t>
            </a:r>
            <a:r>
              <a:rPr i="1" lang="en" sz="1400"/>
              <a:t>acceptable </a:t>
            </a:r>
            <a:r>
              <a:rPr lang="en" sz="1400"/>
              <a:t>but all the text should be in black;  </a:t>
            </a:r>
            <a:endParaRPr sz="1400"/>
          </a:p>
          <a:p>
            <a:pPr indent="-317500" lvl="0" marL="457200" rtl="0" algn="l">
              <a:spcBef>
                <a:spcPts val="0"/>
              </a:spcBef>
              <a:spcAft>
                <a:spcPts val="0"/>
              </a:spcAft>
              <a:buSzPts val="1400"/>
              <a:buChar char="●"/>
            </a:pPr>
            <a:r>
              <a:rPr lang="en" sz="1400"/>
              <a:t>All margins must be set at a minimum of ¾" (1.87 cm);</a:t>
            </a:r>
            <a:endParaRPr sz="1400"/>
          </a:p>
          <a:p>
            <a:pPr indent="-317500" lvl="0" marL="457200" rtl="0" algn="l">
              <a:spcBef>
                <a:spcPts val="0"/>
              </a:spcBef>
              <a:spcAft>
                <a:spcPts val="0"/>
              </a:spcAft>
              <a:buSzPts val="1400"/>
              <a:buChar char="●"/>
            </a:pPr>
            <a:r>
              <a:rPr lang="en" sz="1400"/>
              <a:t>Do not introduce hyperlinks in your documents;</a:t>
            </a:r>
            <a:endParaRPr sz="1400"/>
          </a:p>
          <a:p>
            <a:pPr indent="-317500" lvl="0" marL="457200" rtl="0" algn="l">
              <a:spcBef>
                <a:spcPts val="0"/>
              </a:spcBef>
              <a:spcAft>
                <a:spcPts val="0"/>
              </a:spcAft>
              <a:buSzPts val="1400"/>
              <a:buChar char="●"/>
            </a:pPr>
            <a:r>
              <a:rPr lang="en" sz="1400"/>
              <a:t>If you have supporting documents written in a language other than English or French, you are required to provide a certified translation of the document.</a:t>
            </a:r>
            <a:endParaRPr sz="1400"/>
          </a:p>
          <a:p>
            <a:pPr indent="0" lvl="0" marL="0" rtl="0" algn="l">
              <a:spcBef>
                <a:spcPts val="1600"/>
              </a:spcBef>
              <a:spcAft>
                <a:spcPts val="1600"/>
              </a:spcAft>
              <a:buNone/>
            </a:pPr>
            <a:r>
              <a:t/>
            </a:r>
            <a:endParaRPr sz="1400"/>
          </a:p>
        </p:txBody>
      </p:sp>
      <p:sp>
        <p:nvSpPr>
          <p:cNvPr id="279" name="Google Shape;279;p37"/>
          <p:cNvSpPr txBox="1"/>
          <p:nvPr/>
        </p:nvSpPr>
        <p:spPr>
          <a:xfrm>
            <a:off x="2973600" y="4292300"/>
            <a:ext cx="5858700" cy="6834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latin typeface="Calibri"/>
                <a:ea typeface="Calibri"/>
                <a:cs typeface="Calibri"/>
                <a:sym typeface="Calibri"/>
              </a:rPr>
              <a:t>Read more: </a:t>
            </a:r>
            <a:r>
              <a:rPr lang="en" u="sng">
                <a:solidFill>
                  <a:schemeClr val="hlink"/>
                </a:solidFill>
                <a:latin typeface="Calibri"/>
                <a:ea typeface="Calibri"/>
                <a:cs typeface="Calibri"/>
                <a:sym typeface="Calibri"/>
                <a:hlinkClick r:id="rId3"/>
              </a:rPr>
              <a:t>Research Portal Presentation and Attachment Standards</a:t>
            </a:r>
            <a:r>
              <a:rPr lang="en">
                <a:latin typeface="Calibri"/>
                <a:ea typeface="Calibri"/>
                <a:cs typeface="Calibri"/>
                <a:sym typeface="Calibri"/>
              </a:rPr>
              <a:t>.</a:t>
            </a:r>
            <a:endParaRPr>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3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Upcoming Dates and Deadlines</a:t>
            </a:r>
            <a:endParaRPr/>
          </a:p>
        </p:txBody>
      </p:sp>
      <p:sp>
        <p:nvSpPr>
          <p:cNvPr id="285" name="Google Shape;285;p3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Contact your referees as soon as possible.</a:t>
            </a:r>
            <a:endParaRPr/>
          </a:p>
          <a:p>
            <a:pPr indent="-342900" lvl="0" marL="457200" rtl="0" algn="l">
              <a:spcBef>
                <a:spcPts val="0"/>
              </a:spcBef>
              <a:spcAft>
                <a:spcPts val="0"/>
              </a:spcAft>
              <a:buSzPts val="1800"/>
              <a:buChar char="●"/>
            </a:pPr>
            <a:r>
              <a:rPr lang="en"/>
              <a:t>Upload your Transcripts as soon as possible.</a:t>
            </a:r>
            <a:endParaRPr/>
          </a:p>
          <a:p>
            <a:pPr indent="-342900" lvl="0" marL="457200" rtl="0" algn="l">
              <a:spcBef>
                <a:spcPts val="0"/>
              </a:spcBef>
              <a:spcAft>
                <a:spcPts val="0"/>
              </a:spcAft>
              <a:buSzPts val="1800"/>
              <a:buChar char="●"/>
            </a:pPr>
            <a:r>
              <a:rPr lang="en"/>
              <a:t>Application deadline: </a:t>
            </a:r>
            <a:r>
              <a:rPr b="1" lang="en"/>
              <a:t>December 1, before 8:00 p.m. (ET).</a:t>
            </a:r>
            <a:endParaRPr b="1"/>
          </a:p>
          <a:p>
            <a:pPr indent="-317500" lvl="1" marL="914400" rtl="0" algn="l">
              <a:spcBef>
                <a:spcPts val="0"/>
              </a:spcBef>
              <a:spcAft>
                <a:spcPts val="0"/>
              </a:spcAft>
              <a:buSzPts val="1400"/>
              <a:buChar char="○"/>
            </a:pPr>
            <a:r>
              <a:rPr b="1" lang="en"/>
              <a:t>Do not wait until the last minute.</a:t>
            </a:r>
            <a:endParaRPr b="1"/>
          </a:p>
          <a:p>
            <a:pPr indent="-317500" lvl="1" marL="914400" rtl="0" algn="l">
              <a:spcBef>
                <a:spcPts val="0"/>
              </a:spcBef>
              <a:spcAft>
                <a:spcPts val="0"/>
              </a:spcAft>
              <a:buSzPts val="1400"/>
              <a:buChar char="○"/>
            </a:pPr>
            <a:r>
              <a:rPr lang="en" u="sng">
                <a:solidFill>
                  <a:schemeClr val="hlink"/>
                </a:solidFill>
                <a:hlinkClick r:id="rId3"/>
              </a:rPr>
              <a:t>Research Portal Helpdesk</a:t>
            </a:r>
            <a:r>
              <a:rPr lang="en"/>
              <a:t> (technical difficulties) Monday to Friday; 8:30 a.m. to 4:30 p.m., eastern</a:t>
            </a:r>
            <a:endParaRPr/>
          </a:p>
          <a:p>
            <a:pPr indent="-342900" lvl="0" marL="457200" rtl="0" algn="l">
              <a:spcBef>
                <a:spcPts val="0"/>
              </a:spcBef>
              <a:spcAft>
                <a:spcPts val="0"/>
              </a:spcAft>
              <a:buSzPts val="1800"/>
              <a:buChar char="●"/>
            </a:pPr>
            <a:r>
              <a:rPr lang="en"/>
              <a:t>Competition results will be available in the Research Portal as of April 1.</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3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Resources</a:t>
            </a:r>
            <a:endParaRPr/>
          </a:p>
        </p:txBody>
      </p:sp>
      <p:sp>
        <p:nvSpPr>
          <p:cNvPr id="291" name="Google Shape;291;p3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following resources are available on the </a:t>
            </a:r>
            <a:r>
              <a:rPr lang="en" u="sng">
                <a:solidFill>
                  <a:schemeClr val="hlink"/>
                </a:solidFill>
                <a:hlinkClick r:id="rId3"/>
              </a:rPr>
              <a:t>CGS M website</a:t>
            </a:r>
            <a:endParaRPr/>
          </a:p>
          <a:p>
            <a:pPr indent="-342900" lvl="0" marL="457200" rtl="0" algn="l">
              <a:spcBef>
                <a:spcPts val="1600"/>
              </a:spcBef>
              <a:spcAft>
                <a:spcPts val="0"/>
              </a:spcAft>
              <a:buSzPts val="1800"/>
              <a:buChar char="●"/>
            </a:pPr>
            <a:r>
              <a:rPr lang="en"/>
              <a:t>Instructions for completing an application</a:t>
            </a:r>
            <a:endParaRPr/>
          </a:p>
          <a:p>
            <a:pPr indent="-342900" lvl="0" marL="457200" rtl="0" algn="l">
              <a:spcBef>
                <a:spcPts val="0"/>
              </a:spcBef>
              <a:spcAft>
                <a:spcPts val="0"/>
              </a:spcAft>
              <a:buSzPts val="1800"/>
              <a:buChar char="●"/>
            </a:pPr>
            <a:r>
              <a:rPr lang="en"/>
              <a:t>Instructions for completing a Canadian Common CV</a:t>
            </a:r>
            <a:endParaRPr/>
          </a:p>
          <a:p>
            <a:pPr indent="-342900" lvl="0" marL="457200" rtl="0" algn="l">
              <a:spcBef>
                <a:spcPts val="0"/>
              </a:spcBef>
              <a:spcAft>
                <a:spcPts val="0"/>
              </a:spcAft>
              <a:buSzPts val="1800"/>
              <a:buChar char="●"/>
            </a:pPr>
            <a:r>
              <a:rPr lang="en"/>
              <a:t>Instructions for completing the reference assessment form</a:t>
            </a:r>
            <a:endParaRPr/>
          </a:p>
          <a:p>
            <a:pPr indent="-342900" lvl="0" marL="457200" rtl="0" algn="l">
              <a:spcBef>
                <a:spcPts val="0"/>
              </a:spcBef>
              <a:spcAft>
                <a:spcPts val="0"/>
              </a:spcAft>
              <a:buSzPts val="1800"/>
              <a:buChar char="●"/>
            </a:pPr>
            <a:r>
              <a:rPr lang="en"/>
              <a:t>Instructions for completing the reference assessment form (tutorial video)</a:t>
            </a:r>
            <a:endParaRPr/>
          </a:p>
          <a:p>
            <a:pPr indent="0" lvl="0" marL="0" rtl="0" algn="l">
              <a:spcBef>
                <a:spcPts val="1600"/>
              </a:spcBef>
              <a:spcAft>
                <a:spcPts val="1600"/>
              </a:spcAft>
              <a:buNone/>
            </a:pPr>
            <a:r>
              <a:rPr lang="en" u="sng">
                <a:solidFill>
                  <a:schemeClr val="hlink"/>
                </a:solidFill>
                <a:hlinkClick r:id="rId4"/>
              </a:rPr>
              <a:t>Research Portal Helpdesk</a:t>
            </a:r>
            <a:r>
              <a:rPr lang="en"/>
              <a:t> (</a:t>
            </a:r>
            <a:r>
              <a:rPr lang="en"/>
              <a:t>technical difficulties)</a:t>
            </a:r>
            <a:br>
              <a:rPr lang="en"/>
            </a:br>
            <a:r>
              <a:rPr lang="en"/>
              <a:t>Monday to Friday; 8:30 a.m. to 4:30 p.m., eastern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What is the Canada Graduate Scholarships-Master’s Program?</a:t>
            </a:r>
            <a:endParaRPr sz="2400"/>
          </a:p>
        </p:txBody>
      </p:sp>
      <p:sp>
        <p:nvSpPr>
          <p:cNvPr id="71" name="Google Shape;71;p15"/>
          <p:cNvSpPr txBox="1"/>
          <p:nvPr>
            <p:ph idx="1" type="body"/>
          </p:nvPr>
        </p:nvSpPr>
        <p:spPr>
          <a:xfrm>
            <a:off x="311700" y="1017725"/>
            <a:ext cx="8520600" cy="35511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a:pPr>
            <a:r>
              <a:rPr lang="en"/>
              <a:t>$17,500 for 12 months, non-renewable</a:t>
            </a:r>
            <a:endParaRPr/>
          </a:p>
          <a:p>
            <a:pPr indent="-342900" lvl="0" marL="457200" rtl="0" algn="l">
              <a:spcBef>
                <a:spcPts val="0"/>
              </a:spcBef>
              <a:spcAft>
                <a:spcPts val="0"/>
              </a:spcAft>
              <a:buSzPts val="1800"/>
              <a:buAutoNum type="arabicPeriod"/>
            </a:pPr>
            <a:r>
              <a:rPr lang="en"/>
              <a:t>Provides s</a:t>
            </a:r>
            <a:r>
              <a:rPr lang="en"/>
              <a:t>upport for students who demonstrate a high standard of achievement in undergraduate and early graduate studies</a:t>
            </a:r>
            <a:endParaRPr/>
          </a:p>
          <a:p>
            <a:pPr indent="-342900" lvl="0" marL="457200" rtl="0" algn="l">
              <a:spcBef>
                <a:spcPts val="0"/>
              </a:spcBef>
              <a:spcAft>
                <a:spcPts val="0"/>
              </a:spcAft>
              <a:buSzPts val="1800"/>
              <a:buAutoNum type="arabicPeriod"/>
            </a:pPr>
            <a:r>
              <a:rPr lang="en"/>
              <a:t>Administered jointly by Canada’s three federal agencies: </a:t>
            </a:r>
            <a:endParaRPr/>
          </a:p>
          <a:p>
            <a:pPr indent="-317500" lvl="1" marL="914400" rtl="0" algn="l">
              <a:spcBef>
                <a:spcPts val="0"/>
              </a:spcBef>
              <a:spcAft>
                <a:spcPts val="0"/>
              </a:spcAft>
              <a:buSzPts val="1400"/>
              <a:buAutoNum type="alphaLcPeriod"/>
            </a:pPr>
            <a:r>
              <a:rPr lang="en"/>
              <a:t>Canadian Institutes of Health Research (CIHR) </a:t>
            </a:r>
            <a:endParaRPr/>
          </a:p>
          <a:p>
            <a:pPr indent="-317500" lvl="1" marL="914400" rtl="0" algn="l">
              <a:spcBef>
                <a:spcPts val="0"/>
              </a:spcBef>
              <a:spcAft>
                <a:spcPts val="0"/>
              </a:spcAft>
              <a:buSzPts val="1400"/>
              <a:buAutoNum type="alphaLcPeriod"/>
            </a:pPr>
            <a:r>
              <a:rPr lang="en"/>
              <a:t>Natural Sciences and Engineering Research Council of Canada (NSERC)</a:t>
            </a:r>
            <a:endParaRPr/>
          </a:p>
          <a:p>
            <a:pPr indent="-317500" lvl="1" marL="914400" rtl="0" algn="l">
              <a:spcBef>
                <a:spcPts val="0"/>
              </a:spcBef>
              <a:spcAft>
                <a:spcPts val="0"/>
              </a:spcAft>
              <a:buSzPts val="1400"/>
              <a:buAutoNum type="alphaLcPeriod"/>
            </a:pPr>
            <a:r>
              <a:rPr lang="en"/>
              <a:t>Social Sciences and Humanities Research Council of Canada (SSHRC)</a:t>
            </a:r>
            <a:endParaRPr/>
          </a:p>
          <a:p>
            <a:pPr indent="-342900" lvl="0" marL="457200" rtl="0" algn="l">
              <a:spcBef>
                <a:spcPts val="0"/>
              </a:spcBef>
              <a:spcAft>
                <a:spcPts val="0"/>
              </a:spcAft>
              <a:buSzPts val="1800"/>
              <a:buAutoNum type="arabicPeriod"/>
            </a:pPr>
            <a:r>
              <a:rPr lang="en"/>
              <a:t>U</a:t>
            </a:r>
            <a:r>
              <a:rPr lang="en"/>
              <a:t>sing the </a:t>
            </a:r>
            <a:r>
              <a:rPr lang="en" u="sng">
                <a:solidFill>
                  <a:schemeClr val="accent5"/>
                </a:solidFill>
                <a:hlinkClick r:id="rId3">
                  <a:extLst>
                    <a:ext uri="{A12FA001-AC4F-418D-AE19-62706E023703}">
                      <ahyp:hlinkClr val="tx"/>
                    </a:ext>
                  </a:extLst>
                </a:hlinkClick>
              </a:rPr>
              <a:t>Research Portal</a:t>
            </a:r>
            <a:r>
              <a:rPr lang="en"/>
              <a:t>, s</a:t>
            </a:r>
            <a:r>
              <a:rPr lang="en"/>
              <a:t>tudents direct their application to the institution(s) at which they intend to hold their award. Awards must be held at the institution where the offer of award originates. Awards are not intended to be portable.</a:t>
            </a:r>
            <a:endParaRPr/>
          </a:p>
          <a:p>
            <a:pPr indent="0" lvl="0" marL="457200" rtl="0" algn="l">
              <a:spcBef>
                <a:spcPts val="1600"/>
              </a:spcBef>
              <a:spcAft>
                <a:spcPts val="16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Am I Eligible to Apply?</a:t>
            </a:r>
            <a:endParaRPr/>
          </a:p>
        </p:txBody>
      </p:sp>
      <p:sp>
        <p:nvSpPr>
          <p:cNvPr id="77" name="Google Shape;77;p16"/>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be a Canadian citizen or a permanent resident of Canada;</a:t>
            </a:r>
            <a:endParaRPr/>
          </a:p>
          <a:p>
            <a:pPr indent="-317500" lvl="0" marL="457200" rtl="0" algn="l">
              <a:spcBef>
                <a:spcPts val="0"/>
              </a:spcBef>
              <a:spcAft>
                <a:spcPts val="0"/>
              </a:spcAft>
              <a:buSzPts val="1400"/>
              <a:buChar char="❏"/>
            </a:pPr>
            <a:r>
              <a:rPr lang="en"/>
              <a:t>be </a:t>
            </a:r>
            <a:r>
              <a:rPr b="1" lang="en"/>
              <a:t>enrolled </a:t>
            </a:r>
            <a:r>
              <a:rPr lang="en"/>
              <a:t>in, have </a:t>
            </a:r>
            <a:r>
              <a:rPr b="1" lang="en"/>
              <a:t>applied </a:t>
            </a:r>
            <a:r>
              <a:rPr lang="en"/>
              <a:t>for, or </a:t>
            </a:r>
            <a:r>
              <a:rPr b="1" lang="en"/>
              <a:t>will apply</a:t>
            </a:r>
            <a:r>
              <a:rPr lang="en"/>
              <a:t> for full-time admission to an eligible graduate program at the master’s or doctoral level at a Canadian institution with a CGS M allocation;</a:t>
            </a:r>
            <a:endParaRPr/>
          </a:p>
          <a:p>
            <a:pPr indent="-317500" lvl="0" marL="457200" rtl="0" algn="l">
              <a:spcBef>
                <a:spcPts val="0"/>
              </a:spcBef>
              <a:spcAft>
                <a:spcPts val="0"/>
              </a:spcAft>
              <a:buSzPts val="1400"/>
              <a:buChar char="❏"/>
            </a:pPr>
            <a:r>
              <a:rPr lang="en"/>
              <a:t>Have applied </a:t>
            </a:r>
            <a:r>
              <a:rPr lang="en"/>
              <a:t>for admission for your intended program of study before the internal deadline</a:t>
            </a:r>
            <a:endParaRPr/>
          </a:p>
          <a:p>
            <a:pPr indent="0" lvl="0" marL="0" rtl="0" algn="l">
              <a:spcBef>
                <a:spcPts val="1600"/>
              </a:spcBef>
              <a:spcAft>
                <a:spcPts val="1600"/>
              </a:spcAft>
              <a:buNone/>
            </a:pPr>
            <a:r>
              <a:t/>
            </a:r>
            <a:endParaRPr/>
          </a:p>
        </p:txBody>
      </p:sp>
      <p:sp>
        <p:nvSpPr>
          <p:cNvPr id="78" name="Google Shape;78;p16"/>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not have previously held a CGS M;</a:t>
            </a:r>
            <a:endParaRPr/>
          </a:p>
          <a:p>
            <a:pPr indent="-317500" lvl="0" marL="457200" rtl="0" algn="l">
              <a:spcBef>
                <a:spcPts val="0"/>
              </a:spcBef>
              <a:spcAft>
                <a:spcPts val="0"/>
              </a:spcAft>
              <a:buSzPts val="1400"/>
              <a:buChar char="❏"/>
            </a:pPr>
            <a:r>
              <a:rPr lang="en"/>
              <a:t>have achieved a first-class average (“A-” or above), in each of the last two completed years of study (full-time equivalent);</a:t>
            </a:r>
            <a:endParaRPr/>
          </a:p>
          <a:p>
            <a:pPr indent="-317500" lvl="0" marL="457200" rtl="0" algn="l">
              <a:spcBef>
                <a:spcPts val="0"/>
              </a:spcBef>
              <a:spcAft>
                <a:spcPts val="0"/>
              </a:spcAft>
              <a:buSzPts val="1400"/>
              <a:buChar char="❏"/>
            </a:pPr>
            <a:r>
              <a:rPr lang="en"/>
              <a:t>submit a maximum of one scholarship application per academic year to either CIHR, NSERC or SSHRC.</a:t>
            </a:r>
            <a:endParaRPr/>
          </a:p>
          <a:p>
            <a:pPr indent="-317500" lvl="0" marL="457200" rtl="0" algn="l">
              <a:spcBef>
                <a:spcPts val="0"/>
              </a:spcBef>
              <a:spcAft>
                <a:spcPts val="0"/>
              </a:spcAft>
              <a:buSzPts val="1400"/>
              <a:buChar char="❏"/>
            </a:pPr>
            <a:r>
              <a:rPr lang="en"/>
              <a:t>not have exceeded the maximum number of months of full-time study (see next page)</a:t>
            </a:r>
            <a:endParaRPr/>
          </a:p>
          <a:p>
            <a:pPr indent="0" lvl="0" marL="0" rtl="0" algn="l">
              <a:spcBef>
                <a:spcPts val="1600"/>
              </a:spcBef>
              <a:spcAft>
                <a:spcPts val="1600"/>
              </a:spcAft>
              <a:buNone/>
            </a:pPr>
            <a:r>
              <a:rPr lang="en"/>
              <a:t>An eligible graduate program must have a significant research component.</a:t>
            </a:r>
            <a:endParaRPr/>
          </a:p>
        </p:txBody>
      </p:sp>
      <p:sp>
        <p:nvSpPr>
          <p:cNvPr id="79" name="Google Shape;79;p16"/>
          <p:cNvSpPr txBox="1"/>
          <p:nvPr/>
        </p:nvSpPr>
        <p:spPr>
          <a:xfrm>
            <a:off x="3034625" y="4460100"/>
            <a:ext cx="5858700" cy="6834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1600"/>
              </a:spcAft>
              <a:buClr>
                <a:schemeClr val="dk1"/>
              </a:buClr>
              <a:buSzPts val="1100"/>
              <a:buFont typeface="Arial"/>
              <a:buNone/>
            </a:pPr>
            <a:r>
              <a:rPr lang="en">
                <a:latin typeface="Calibri"/>
                <a:ea typeface="Calibri"/>
                <a:cs typeface="Calibri"/>
                <a:sym typeface="Calibri"/>
              </a:rPr>
              <a:t>Read more: </a:t>
            </a:r>
            <a:r>
              <a:rPr lang="en" u="sng">
                <a:solidFill>
                  <a:schemeClr val="hlink"/>
                </a:solidFill>
                <a:latin typeface="Calibri"/>
                <a:ea typeface="Calibri"/>
                <a:cs typeface="Calibri"/>
                <a:sym typeface="Calibri"/>
                <a:hlinkClick r:id="rId3"/>
              </a:rPr>
              <a:t>Canada Graduate Scholarships-Master’s Program Eligibility</a:t>
            </a:r>
            <a:endParaRPr>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Am I Eligible to Apply? - maximum months of full-time studies</a:t>
            </a:r>
            <a:endParaRPr sz="2400"/>
          </a:p>
        </p:txBody>
      </p:sp>
      <p:sp>
        <p:nvSpPr>
          <p:cNvPr id="85" name="Google Shape;85;p17"/>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 of December 31, b</a:t>
            </a:r>
            <a:r>
              <a:rPr lang="en"/>
              <a:t>etween </a:t>
            </a:r>
            <a:r>
              <a:rPr b="1" lang="en"/>
              <a:t>zero and 12 months in:</a:t>
            </a:r>
            <a:br>
              <a:rPr b="1" lang="en"/>
            </a:br>
            <a:r>
              <a:rPr lang="en"/>
              <a:t>(that is, current student in or applicant to )</a:t>
            </a:r>
            <a:endParaRPr/>
          </a:p>
          <a:p>
            <a:pPr indent="-317500" lvl="0" marL="457200" rtl="0" algn="l">
              <a:spcBef>
                <a:spcPts val="1600"/>
              </a:spcBef>
              <a:spcAft>
                <a:spcPts val="0"/>
              </a:spcAft>
              <a:buSzPts val="1400"/>
              <a:buChar char="●"/>
            </a:pPr>
            <a:r>
              <a:rPr lang="en"/>
              <a:t>A</a:t>
            </a:r>
            <a:r>
              <a:rPr lang="en"/>
              <a:t> </a:t>
            </a:r>
            <a:r>
              <a:rPr b="1" lang="en"/>
              <a:t>master’s</a:t>
            </a:r>
            <a:r>
              <a:rPr lang="en"/>
              <a:t> program </a:t>
            </a:r>
            <a:endParaRPr/>
          </a:p>
          <a:p>
            <a:pPr indent="-317500" lvl="0" marL="457200" rtl="0" algn="l">
              <a:spcBef>
                <a:spcPts val="0"/>
              </a:spcBef>
              <a:spcAft>
                <a:spcPts val="0"/>
              </a:spcAft>
              <a:buSzPts val="1400"/>
              <a:buChar char="●"/>
            </a:pPr>
            <a:r>
              <a:rPr lang="en"/>
              <a:t>A </a:t>
            </a:r>
            <a:r>
              <a:rPr b="1" lang="en"/>
              <a:t>direct-entry</a:t>
            </a:r>
            <a:r>
              <a:rPr lang="en"/>
              <a:t> </a:t>
            </a:r>
            <a:r>
              <a:rPr lang="en"/>
              <a:t>master’s-doctoral</a:t>
            </a:r>
            <a:r>
              <a:rPr lang="en"/>
              <a:t> program</a:t>
            </a:r>
            <a:endParaRPr/>
          </a:p>
          <a:p>
            <a:pPr indent="-317500" lvl="0" marL="457200" rtl="0" algn="l">
              <a:spcBef>
                <a:spcPts val="0"/>
              </a:spcBef>
              <a:spcAft>
                <a:spcPts val="0"/>
              </a:spcAft>
              <a:buSzPts val="1400"/>
              <a:buChar char="●"/>
            </a:pPr>
            <a:r>
              <a:rPr lang="en"/>
              <a:t>A </a:t>
            </a:r>
            <a:r>
              <a:rPr b="1" lang="en"/>
              <a:t>combined </a:t>
            </a:r>
            <a:r>
              <a:rPr lang="en"/>
              <a:t>master’s-doctoral program</a:t>
            </a:r>
            <a:endParaRPr/>
          </a:p>
          <a:p>
            <a:pPr indent="-317500" lvl="0" marL="457200" rtl="0" algn="l">
              <a:spcBef>
                <a:spcPts val="0"/>
              </a:spcBef>
              <a:spcAft>
                <a:spcPts val="0"/>
              </a:spcAft>
              <a:buSzPts val="1400"/>
              <a:buChar char="●"/>
            </a:pPr>
            <a:r>
              <a:rPr lang="en"/>
              <a:t>A </a:t>
            </a:r>
            <a:r>
              <a:rPr b="1" lang="en"/>
              <a:t>fast-track</a:t>
            </a:r>
            <a:r>
              <a:rPr lang="en"/>
              <a:t> </a:t>
            </a:r>
            <a:r>
              <a:rPr lang="en"/>
              <a:t>master’s-doctoral</a:t>
            </a:r>
            <a:r>
              <a:rPr lang="en"/>
              <a:t> program </a:t>
            </a:r>
            <a:endParaRPr/>
          </a:p>
          <a:p>
            <a:pPr indent="-317500" lvl="0" marL="457200" rtl="0" algn="l">
              <a:spcBef>
                <a:spcPts val="0"/>
              </a:spcBef>
              <a:spcAft>
                <a:spcPts val="0"/>
              </a:spcAft>
              <a:buSzPts val="1400"/>
              <a:buChar char="●"/>
            </a:pPr>
            <a:r>
              <a:rPr lang="en"/>
              <a:t>a master’s program for which the degree requirements will be completed </a:t>
            </a:r>
            <a:r>
              <a:rPr b="1" lang="en"/>
              <a:t>before the END of the award</a:t>
            </a:r>
            <a:r>
              <a:rPr lang="en"/>
              <a:t>, allowing the award to continue into an eligible doctoral program</a:t>
            </a:r>
            <a:endParaRPr/>
          </a:p>
        </p:txBody>
      </p:sp>
      <p:sp>
        <p:nvSpPr>
          <p:cNvPr id="86" name="Google Shape;86;p17"/>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 of December 31, between </a:t>
            </a:r>
            <a:r>
              <a:rPr b="1" lang="en"/>
              <a:t>four and 12 months</a:t>
            </a:r>
            <a:r>
              <a:rPr lang="en"/>
              <a:t> in:</a:t>
            </a:r>
            <a:br>
              <a:rPr lang="en"/>
            </a:br>
            <a:r>
              <a:rPr lang="en"/>
              <a:t>(that is, current student in)</a:t>
            </a:r>
            <a:endParaRPr/>
          </a:p>
          <a:p>
            <a:pPr indent="-317500" lvl="0" marL="457200" rtl="0" algn="l">
              <a:spcBef>
                <a:spcPts val="1600"/>
              </a:spcBef>
              <a:spcAft>
                <a:spcPts val="0"/>
              </a:spcAft>
              <a:buSzPts val="1400"/>
              <a:buChar char="●"/>
            </a:pPr>
            <a:r>
              <a:rPr lang="en"/>
              <a:t>an eligible master’s program for which the degree requirements will be </a:t>
            </a:r>
            <a:r>
              <a:rPr b="1" lang="en"/>
              <a:t>completed before ACTIVATION of the award</a:t>
            </a:r>
            <a:r>
              <a:rPr lang="en"/>
              <a:t>, allowing it to be activated during the subsequent doctoral program for which you are requesting funding;</a:t>
            </a:r>
            <a:endParaRPr/>
          </a:p>
        </p:txBody>
      </p:sp>
      <p:sp>
        <p:nvSpPr>
          <p:cNvPr id="87" name="Google Shape;87;p17"/>
          <p:cNvSpPr txBox="1"/>
          <p:nvPr/>
        </p:nvSpPr>
        <p:spPr>
          <a:xfrm>
            <a:off x="2215800" y="4241100"/>
            <a:ext cx="6616500" cy="417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latin typeface="Calibri"/>
                <a:ea typeface="Calibri"/>
                <a:cs typeface="Calibri"/>
                <a:sym typeface="Calibri"/>
              </a:rPr>
              <a:t>Definitions and Descriptions: </a:t>
            </a:r>
            <a:br>
              <a:rPr lang="en">
                <a:latin typeface="Calibri"/>
                <a:ea typeface="Calibri"/>
                <a:cs typeface="Calibri"/>
                <a:sym typeface="Calibri"/>
              </a:rPr>
            </a:br>
            <a:r>
              <a:rPr lang="en" u="sng">
                <a:solidFill>
                  <a:schemeClr val="hlink"/>
                </a:solidFill>
                <a:latin typeface="Calibri"/>
                <a:ea typeface="Calibri"/>
                <a:cs typeface="Calibri"/>
                <a:sym typeface="Calibri"/>
                <a:hlinkClick r:id="rId3"/>
              </a:rPr>
              <a:t>Canada Graduate Scholarships-Master’s Program Eligibility</a:t>
            </a:r>
            <a:endParaRPr>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Selecting the Appropriate Federal Granting Agency</a:t>
            </a:r>
            <a:endParaRPr/>
          </a:p>
        </p:txBody>
      </p:sp>
      <p:sp>
        <p:nvSpPr>
          <p:cNvPr id="93" name="Google Shape;93;p18"/>
          <p:cNvSpPr txBox="1"/>
          <p:nvPr/>
        </p:nvSpPr>
        <p:spPr>
          <a:xfrm>
            <a:off x="2634300" y="4417075"/>
            <a:ext cx="6198000" cy="4230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latin typeface="Calibri"/>
                <a:ea typeface="Calibri"/>
                <a:cs typeface="Calibri"/>
                <a:sym typeface="Calibri"/>
              </a:rPr>
              <a:t>Read more: </a:t>
            </a:r>
            <a:r>
              <a:rPr lang="en" u="sng">
                <a:solidFill>
                  <a:schemeClr val="hlink"/>
                </a:solidFill>
                <a:latin typeface="Calibri"/>
                <a:ea typeface="Calibri"/>
                <a:cs typeface="Calibri"/>
                <a:sym typeface="Calibri"/>
                <a:hlinkClick r:id="rId3"/>
              </a:rPr>
              <a:t>Selecting the Appropriate Federal Granting Agency</a:t>
            </a:r>
            <a:endParaRPr>
              <a:solidFill>
                <a:srgbClr val="004C9B"/>
              </a:solidFill>
              <a:latin typeface="Calibri"/>
              <a:ea typeface="Calibri"/>
              <a:cs typeface="Calibri"/>
              <a:sym typeface="Calibri"/>
            </a:endParaRPr>
          </a:p>
        </p:txBody>
      </p:sp>
      <p:graphicFrame>
        <p:nvGraphicFramePr>
          <p:cNvPr id="94" name="Google Shape;94;p18"/>
          <p:cNvGraphicFramePr/>
          <p:nvPr/>
        </p:nvGraphicFramePr>
        <p:xfrm>
          <a:off x="311725" y="1196725"/>
          <a:ext cx="3000000" cy="3000000"/>
        </p:xfrm>
        <a:graphic>
          <a:graphicData uri="http://schemas.openxmlformats.org/drawingml/2006/table">
            <a:tbl>
              <a:tblPr>
                <a:noFill/>
                <a:tableStyleId>{A9CDFF4F-709F-41CB-9A8C-AE073296BF3D}</a:tableStyleId>
              </a:tblPr>
              <a:tblGrid>
                <a:gridCol w="2816450"/>
                <a:gridCol w="2816450"/>
                <a:gridCol w="2816450"/>
              </a:tblGrid>
              <a:tr h="387800">
                <a:tc>
                  <a:txBody>
                    <a:bodyPr/>
                    <a:lstStyle/>
                    <a:p>
                      <a:pPr indent="0" lvl="0" marL="0" rtl="0" algn="l">
                        <a:spcBef>
                          <a:spcPts val="0"/>
                        </a:spcBef>
                        <a:spcAft>
                          <a:spcPts val="0"/>
                        </a:spcAft>
                        <a:buNone/>
                      </a:pPr>
                      <a:r>
                        <a:rPr b="1" lang="en"/>
                        <a:t>SSHRC</a:t>
                      </a:r>
                      <a:endParaRPr b="1"/>
                    </a:p>
                  </a:txBody>
                  <a:tcPr marT="91425" marB="91425" marR="91425" marL="91425">
                    <a:solidFill>
                      <a:srgbClr val="9FC5E8"/>
                    </a:solidFill>
                  </a:tcPr>
                </a:tc>
                <a:tc>
                  <a:txBody>
                    <a:bodyPr/>
                    <a:lstStyle/>
                    <a:p>
                      <a:pPr indent="0" lvl="0" marL="0" rtl="0" algn="l">
                        <a:spcBef>
                          <a:spcPts val="0"/>
                        </a:spcBef>
                        <a:spcAft>
                          <a:spcPts val="0"/>
                        </a:spcAft>
                        <a:buNone/>
                      </a:pPr>
                      <a:r>
                        <a:rPr b="1" lang="en"/>
                        <a:t>NSERC</a:t>
                      </a:r>
                      <a:endParaRPr b="1"/>
                    </a:p>
                  </a:txBody>
                  <a:tcPr marT="91425" marB="91425" marR="91425" marL="91425">
                    <a:solidFill>
                      <a:srgbClr val="9FC5E8"/>
                    </a:solidFill>
                  </a:tcPr>
                </a:tc>
                <a:tc>
                  <a:txBody>
                    <a:bodyPr/>
                    <a:lstStyle/>
                    <a:p>
                      <a:pPr indent="0" lvl="0" marL="0" rtl="0" algn="l">
                        <a:spcBef>
                          <a:spcPts val="0"/>
                        </a:spcBef>
                        <a:spcAft>
                          <a:spcPts val="0"/>
                        </a:spcAft>
                        <a:buNone/>
                      </a:pPr>
                      <a:r>
                        <a:rPr b="1" lang="en"/>
                        <a:t>CIHR</a:t>
                      </a:r>
                      <a:endParaRPr b="1"/>
                    </a:p>
                  </a:txBody>
                  <a:tcPr marT="91425" marB="91425" marR="91425" marL="91425">
                    <a:solidFill>
                      <a:srgbClr val="9FC5E8"/>
                    </a:solidFill>
                  </a:tcPr>
                </a:tc>
              </a:tr>
              <a:tr h="801975">
                <a:tc>
                  <a:txBody>
                    <a:bodyPr/>
                    <a:lstStyle/>
                    <a:p>
                      <a:pPr indent="0" lvl="0" marL="0" rtl="0" algn="l">
                        <a:spcBef>
                          <a:spcPts val="0"/>
                        </a:spcBef>
                        <a:spcAft>
                          <a:spcPts val="0"/>
                        </a:spcAft>
                        <a:buNone/>
                      </a:pPr>
                      <a:r>
                        <a:rPr lang="en"/>
                        <a:t>social sciences and humanities</a:t>
                      </a:r>
                      <a:endParaRPr/>
                    </a:p>
                  </a:txBody>
                  <a:tcPr marT="91425" marB="91425" marR="91425" marL="91425">
                    <a:solidFill>
                      <a:srgbClr val="FFF2CC"/>
                    </a:solidFill>
                  </a:tcPr>
                </a:tc>
                <a:tc>
                  <a:txBody>
                    <a:bodyPr/>
                    <a:lstStyle/>
                    <a:p>
                      <a:pPr indent="0" lvl="0" marL="0" rtl="0" algn="l">
                        <a:spcBef>
                          <a:spcPts val="0"/>
                        </a:spcBef>
                        <a:spcAft>
                          <a:spcPts val="0"/>
                        </a:spcAft>
                        <a:buNone/>
                      </a:pPr>
                      <a:r>
                        <a:rPr lang="en"/>
                        <a:t>natural sciences and engineering, other than the health sciences</a:t>
                      </a:r>
                      <a:endParaRPr/>
                    </a:p>
                  </a:txBody>
                  <a:tcPr marT="91425" marB="91425" marR="91425" marL="91425">
                    <a:solidFill>
                      <a:srgbClr val="FFF2CC"/>
                    </a:solidFill>
                  </a:tcPr>
                </a:tc>
                <a:tc>
                  <a:txBody>
                    <a:bodyPr/>
                    <a:lstStyle/>
                    <a:p>
                      <a:pPr indent="0" lvl="0" marL="0" rtl="0" algn="l">
                        <a:spcBef>
                          <a:spcPts val="0"/>
                        </a:spcBef>
                        <a:spcAft>
                          <a:spcPts val="0"/>
                        </a:spcAft>
                        <a:buNone/>
                      </a:pPr>
                      <a:r>
                        <a:rPr lang="en"/>
                        <a:t>health sciences</a:t>
                      </a:r>
                      <a:endParaRPr/>
                    </a:p>
                  </a:txBody>
                  <a:tcPr marT="91425" marB="91425" marR="91425" marL="91425">
                    <a:solidFill>
                      <a:srgbClr val="FFF2CC"/>
                    </a:solidFill>
                  </a:tcPr>
                </a:tc>
              </a:tr>
              <a:tr h="1837450">
                <a:tc>
                  <a:txBody>
                    <a:bodyPr/>
                    <a:lstStyle/>
                    <a:p>
                      <a:pPr indent="0" lvl="0" marL="0" rtl="0" algn="l">
                        <a:spcBef>
                          <a:spcPts val="0"/>
                        </a:spcBef>
                        <a:spcAft>
                          <a:spcPts val="0"/>
                        </a:spcAft>
                        <a:buNone/>
                      </a:pPr>
                      <a:r>
                        <a:rPr lang="en"/>
                        <a:t>research must primarily be to add to our understanding and knowledge of individuals, groups, and societies - what we think, how we live and how we interact with each other and the world around us.</a:t>
                      </a:r>
                      <a:endParaRPr/>
                    </a:p>
                  </a:txBody>
                  <a:tcPr marT="91425" marB="91425" marR="91425" marL="91425"/>
                </a:tc>
                <a:tc>
                  <a:txBody>
                    <a:bodyPr/>
                    <a:lstStyle/>
                    <a:p>
                      <a:pPr indent="0" lvl="0" marL="0" rtl="0" algn="l">
                        <a:spcBef>
                          <a:spcPts val="0"/>
                        </a:spcBef>
                        <a:spcAft>
                          <a:spcPts val="0"/>
                        </a:spcAft>
                        <a:buNone/>
                      </a:pPr>
                      <a:r>
                        <a:rPr lang="en"/>
                        <a:t>research must primarily be to advance knowledge in one or more of the natural science or engineering disciplines.</a:t>
                      </a:r>
                      <a:endParaRPr/>
                    </a:p>
                  </a:txBody>
                  <a:tcPr marT="91425" marB="91425" marR="91425" marL="91425"/>
                </a:tc>
                <a:tc>
                  <a:txBody>
                    <a:bodyPr/>
                    <a:lstStyle/>
                    <a:p>
                      <a:pPr indent="0" lvl="0" marL="0" rtl="0" algn="l">
                        <a:spcBef>
                          <a:spcPts val="0"/>
                        </a:spcBef>
                        <a:spcAft>
                          <a:spcPts val="0"/>
                        </a:spcAft>
                        <a:buNone/>
                      </a:pPr>
                      <a:r>
                        <a:rPr lang="en"/>
                        <a:t>research must primarily improve or have an impact on health and/or produce more effective health services and products and/or strengthen the Canadian health care system.</a:t>
                      </a:r>
                      <a:endParaRPr/>
                    </a:p>
                  </a:txBody>
                  <a:tcPr marT="91425" marB="91425" marR="91425" marL="91425"/>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Arial"/>
                <a:ea typeface="Arial"/>
                <a:cs typeface="Arial"/>
                <a:sym typeface="Arial"/>
              </a:rPr>
              <a:t>What are the selection criteria?</a:t>
            </a:r>
            <a:endParaRPr/>
          </a:p>
        </p:txBody>
      </p:sp>
      <p:graphicFrame>
        <p:nvGraphicFramePr>
          <p:cNvPr id="100" name="Google Shape;100;p19"/>
          <p:cNvGraphicFramePr/>
          <p:nvPr/>
        </p:nvGraphicFramePr>
        <p:xfrm>
          <a:off x="174375" y="1102400"/>
          <a:ext cx="3000000" cy="3000000"/>
        </p:xfrm>
        <a:graphic>
          <a:graphicData uri="http://schemas.openxmlformats.org/drawingml/2006/table">
            <a:tbl>
              <a:tblPr>
                <a:noFill/>
                <a:tableStyleId>{A9CDFF4F-709F-41CB-9A8C-AE073296BF3D}</a:tableStyleId>
              </a:tblPr>
              <a:tblGrid>
                <a:gridCol w="2935150"/>
                <a:gridCol w="2935150"/>
                <a:gridCol w="2935150"/>
              </a:tblGrid>
              <a:tr h="586700">
                <a:tc>
                  <a:txBody>
                    <a:bodyPr/>
                    <a:lstStyle/>
                    <a:p>
                      <a:pPr indent="0" lvl="0" marL="0" rtl="0" algn="l">
                        <a:spcBef>
                          <a:spcPts val="0"/>
                        </a:spcBef>
                        <a:spcAft>
                          <a:spcPts val="0"/>
                        </a:spcAft>
                        <a:buNone/>
                      </a:pPr>
                      <a:r>
                        <a:rPr b="1" lang="en"/>
                        <a:t>Academic excellence (50%)</a:t>
                      </a:r>
                      <a:endParaRPr b="1"/>
                    </a:p>
                  </a:txBody>
                  <a:tcPr marT="91425" marB="91425" marR="91425" marL="91425">
                    <a:solidFill>
                      <a:srgbClr val="C9DAF8"/>
                    </a:solidFill>
                  </a:tcPr>
                </a:tc>
                <a:tc>
                  <a:txBody>
                    <a:bodyPr/>
                    <a:lstStyle/>
                    <a:p>
                      <a:pPr indent="0" lvl="0" marL="0" rtl="0" algn="l">
                        <a:spcBef>
                          <a:spcPts val="0"/>
                        </a:spcBef>
                        <a:spcAft>
                          <a:spcPts val="0"/>
                        </a:spcAft>
                        <a:buNone/>
                      </a:pPr>
                      <a:r>
                        <a:rPr b="1" lang="en"/>
                        <a:t>Research potential (30%)</a:t>
                      </a:r>
                      <a:endParaRPr b="1"/>
                    </a:p>
                  </a:txBody>
                  <a:tcPr marT="91425" marB="91425" marR="91425" marL="91425">
                    <a:solidFill>
                      <a:srgbClr val="C9DAF8"/>
                    </a:solidFill>
                  </a:tcPr>
                </a:tc>
                <a:tc>
                  <a:txBody>
                    <a:bodyPr/>
                    <a:lstStyle/>
                    <a:p>
                      <a:pPr indent="0" lvl="0" marL="0" rtl="0" algn="l">
                        <a:spcBef>
                          <a:spcPts val="0"/>
                        </a:spcBef>
                        <a:spcAft>
                          <a:spcPts val="0"/>
                        </a:spcAft>
                        <a:buNone/>
                      </a:pPr>
                      <a:r>
                        <a:rPr b="1" lang="en"/>
                        <a:t>Personal characteristics and interpersonal skills (20%)</a:t>
                      </a:r>
                      <a:endParaRPr b="1"/>
                    </a:p>
                  </a:txBody>
                  <a:tcPr marT="91425" marB="91425" marR="91425" marL="91425">
                    <a:solidFill>
                      <a:srgbClr val="C9DAF8"/>
                    </a:solidFill>
                  </a:tcPr>
                </a:tc>
              </a:tr>
              <a:tr h="3353300">
                <a:tc>
                  <a:txBody>
                    <a:bodyPr/>
                    <a:lstStyle/>
                    <a:p>
                      <a:pPr indent="-304800" lvl="0" marL="457200" rtl="0" algn="l">
                        <a:spcBef>
                          <a:spcPts val="0"/>
                        </a:spcBef>
                        <a:spcAft>
                          <a:spcPts val="0"/>
                        </a:spcAft>
                        <a:buSzPts val="1200"/>
                        <a:buChar char="●"/>
                      </a:pPr>
                      <a:r>
                        <a:rPr lang="en" sz="1200"/>
                        <a:t>Academic record</a:t>
                      </a:r>
                      <a:endParaRPr sz="1200"/>
                    </a:p>
                    <a:p>
                      <a:pPr indent="-304800" lvl="0" marL="457200" rtl="0" algn="l">
                        <a:spcBef>
                          <a:spcPts val="0"/>
                        </a:spcBef>
                        <a:spcAft>
                          <a:spcPts val="0"/>
                        </a:spcAft>
                        <a:buSzPts val="1200"/>
                        <a:buChar char="●"/>
                      </a:pPr>
                      <a:r>
                        <a:rPr lang="en" sz="1200"/>
                        <a:t>Scholarships and awards held</a:t>
                      </a:r>
                      <a:endParaRPr sz="1200"/>
                    </a:p>
                    <a:p>
                      <a:pPr indent="-304800" lvl="0" marL="457200" rtl="0" algn="l">
                        <a:spcBef>
                          <a:spcPts val="0"/>
                        </a:spcBef>
                        <a:spcAft>
                          <a:spcPts val="0"/>
                        </a:spcAft>
                        <a:buSzPts val="1200"/>
                        <a:buChar char="●"/>
                      </a:pPr>
                      <a:r>
                        <a:rPr lang="en" sz="1200"/>
                        <a:t>Duration of previous studies</a:t>
                      </a:r>
                      <a:endParaRPr sz="1200"/>
                    </a:p>
                    <a:p>
                      <a:pPr indent="-304800" lvl="0" marL="457200" rtl="0" algn="l">
                        <a:spcBef>
                          <a:spcPts val="0"/>
                        </a:spcBef>
                        <a:spcAft>
                          <a:spcPts val="0"/>
                        </a:spcAft>
                        <a:buSzPts val="1200"/>
                        <a:buChar char="●"/>
                      </a:pPr>
                      <a:r>
                        <a:rPr lang="en" sz="1200"/>
                        <a:t>Type of program and courses pursued</a:t>
                      </a:r>
                      <a:endParaRPr sz="1200"/>
                    </a:p>
                    <a:p>
                      <a:pPr indent="-304800" lvl="0" marL="457200" rtl="0" algn="l">
                        <a:spcBef>
                          <a:spcPts val="0"/>
                        </a:spcBef>
                        <a:spcAft>
                          <a:spcPts val="0"/>
                        </a:spcAft>
                        <a:buSzPts val="1200"/>
                        <a:buChar char="●"/>
                      </a:pPr>
                      <a:r>
                        <a:rPr lang="en" sz="1200"/>
                        <a:t>Course load</a:t>
                      </a:r>
                      <a:endParaRPr sz="1200"/>
                    </a:p>
                    <a:p>
                      <a:pPr indent="-304800" lvl="0" marL="457200" rtl="0" algn="l">
                        <a:spcBef>
                          <a:spcPts val="0"/>
                        </a:spcBef>
                        <a:spcAft>
                          <a:spcPts val="0"/>
                        </a:spcAft>
                        <a:buSzPts val="1200"/>
                        <a:buChar char="●"/>
                      </a:pPr>
                      <a:r>
                        <a:rPr lang="en" sz="1200"/>
                        <a:t>Relative standing (if available)</a:t>
                      </a:r>
                      <a:endParaRPr sz="1200"/>
                    </a:p>
                    <a:p>
                      <a:pPr indent="0" lvl="0" marL="0" rtl="0" algn="l">
                        <a:spcBef>
                          <a:spcPts val="0"/>
                        </a:spcBef>
                        <a:spcAft>
                          <a:spcPts val="0"/>
                        </a:spcAft>
                        <a:buNone/>
                      </a:pPr>
                      <a:r>
                        <a:t/>
                      </a:r>
                      <a:endParaRPr sz="1200"/>
                    </a:p>
                  </a:txBody>
                  <a:tcPr marT="91425" marB="91425" marR="91425" marL="91425">
                    <a:solidFill>
                      <a:srgbClr val="FFFFFF"/>
                    </a:solidFill>
                  </a:tcPr>
                </a:tc>
                <a:tc>
                  <a:txBody>
                    <a:bodyPr/>
                    <a:lstStyle/>
                    <a:p>
                      <a:pPr indent="-304800" lvl="0" marL="457200" rtl="0" algn="l">
                        <a:spcBef>
                          <a:spcPts val="0"/>
                        </a:spcBef>
                        <a:spcAft>
                          <a:spcPts val="0"/>
                        </a:spcAft>
                        <a:buSzPts val="1200"/>
                        <a:buChar char="●"/>
                      </a:pPr>
                      <a:r>
                        <a:rPr lang="en" sz="1200"/>
                        <a:t>Quality and originality of contributions to research and development</a:t>
                      </a:r>
                      <a:endParaRPr sz="1200"/>
                    </a:p>
                    <a:p>
                      <a:pPr indent="-304800" lvl="0" marL="457200" rtl="0" algn="l">
                        <a:spcBef>
                          <a:spcPts val="0"/>
                        </a:spcBef>
                        <a:spcAft>
                          <a:spcPts val="0"/>
                        </a:spcAft>
                        <a:buSzPts val="1200"/>
                        <a:buChar char="●"/>
                      </a:pPr>
                      <a:r>
                        <a:rPr lang="en" sz="1200"/>
                        <a:t>Relevance of work experience and academic training to field of proposed research</a:t>
                      </a:r>
                      <a:endParaRPr sz="1200"/>
                    </a:p>
                    <a:p>
                      <a:pPr indent="-304800" lvl="0" marL="457200" rtl="0" algn="l">
                        <a:spcBef>
                          <a:spcPts val="0"/>
                        </a:spcBef>
                        <a:spcAft>
                          <a:spcPts val="0"/>
                        </a:spcAft>
                        <a:buSzPts val="1200"/>
                        <a:buChar char="●"/>
                      </a:pPr>
                      <a:r>
                        <a:rPr lang="en" sz="1200"/>
                        <a:t>Significance, feasibility and merit of proposed research</a:t>
                      </a:r>
                      <a:endParaRPr sz="1200"/>
                    </a:p>
                    <a:p>
                      <a:pPr indent="-304800" lvl="0" marL="457200" rtl="0" algn="l">
                        <a:spcBef>
                          <a:spcPts val="0"/>
                        </a:spcBef>
                        <a:spcAft>
                          <a:spcPts val="0"/>
                        </a:spcAft>
                        <a:buSzPts val="1200"/>
                        <a:buChar char="●"/>
                      </a:pPr>
                      <a:r>
                        <a:rPr lang="en" sz="1200"/>
                        <a:t>Judgment and ability to think critically</a:t>
                      </a:r>
                      <a:endParaRPr sz="1200"/>
                    </a:p>
                    <a:p>
                      <a:pPr indent="-304800" lvl="0" marL="457200" rtl="0" algn="l">
                        <a:spcBef>
                          <a:spcPts val="0"/>
                        </a:spcBef>
                        <a:spcAft>
                          <a:spcPts val="0"/>
                        </a:spcAft>
                        <a:buSzPts val="1200"/>
                        <a:buChar char="●"/>
                      </a:pPr>
                      <a:r>
                        <a:rPr lang="en" sz="1200"/>
                        <a:t>Ability to apply skills and knowledge</a:t>
                      </a:r>
                      <a:endParaRPr sz="1200"/>
                    </a:p>
                    <a:p>
                      <a:pPr indent="-304800" lvl="0" marL="457200" rtl="0" algn="l">
                        <a:spcBef>
                          <a:spcPts val="0"/>
                        </a:spcBef>
                        <a:spcAft>
                          <a:spcPts val="0"/>
                        </a:spcAft>
                        <a:buSzPts val="1200"/>
                        <a:buChar char="●"/>
                      </a:pPr>
                      <a:r>
                        <a:rPr lang="en" sz="1200"/>
                        <a:t>Initiative and autonomy;</a:t>
                      </a:r>
                      <a:endParaRPr sz="1200"/>
                    </a:p>
                    <a:p>
                      <a:pPr indent="-304800" lvl="0" marL="457200" rtl="0" algn="l">
                        <a:spcBef>
                          <a:spcPts val="0"/>
                        </a:spcBef>
                        <a:spcAft>
                          <a:spcPts val="0"/>
                        </a:spcAft>
                        <a:buSzPts val="1200"/>
                        <a:buChar char="●"/>
                      </a:pPr>
                      <a:r>
                        <a:rPr lang="en" sz="1200"/>
                        <a:t>Research experience and achievements relative to expectations of someone with the candidate’s academic experience.</a:t>
                      </a:r>
                      <a:endParaRPr sz="1200"/>
                    </a:p>
                    <a:p>
                      <a:pPr indent="0" lvl="0" marL="0" rtl="0" algn="l">
                        <a:spcBef>
                          <a:spcPts val="0"/>
                        </a:spcBef>
                        <a:spcAft>
                          <a:spcPts val="0"/>
                        </a:spcAft>
                        <a:buNone/>
                      </a:pPr>
                      <a:r>
                        <a:t/>
                      </a:r>
                      <a:endParaRPr sz="1200"/>
                    </a:p>
                  </a:txBody>
                  <a:tcPr marT="91425" marB="91425" marR="91425" marL="91425">
                    <a:solidFill>
                      <a:srgbClr val="FFFFFF"/>
                    </a:solidFill>
                  </a:tcPr>
                </a:tc>
                <a:tc>
                  <a:txBody>
                    <a:bodyPr/>
                    <a:lstStyle/>
                    <a:p>
                      <a:pPr indent="-304800" lvl="0" marL="457200" rtl="0" algn="l">
                        <a:spcBef>
                          <a:spcPts val="0"/>
                        </a:spcBef>
                        <a:spcAft>
                          <a:spcPts val="0"/>
                        </a:spcAft>
                        <a:buSzPts val="1200"/>
                        <a:buChar char="●"/>
                      </a:pPr>
                      <a:r>
                        <a:rPr lang="en" sz="1200"/>
                        <a:t>Work experience</a:t>
                      </a:r>
                      <a:endParaRPr sz="1200"/>
                    </a:p>
                    <a:p>
                      <a:pPr indent="-304800" lvl="0" marL="457200" rtl="0" algn="l">
                        <a:spcBef>
                          <a:spcPts val="0"/>
                        </a:spcBef>
                        <a:spcAft>
                          <a:spcPts val="0"/>
                        </a:spcAft>
                        <a:buSzPts val="1200"/>
                        <a:buChar char="●"/>
                      </a:pPr>
                      <a:r>
                        <a:rPr lang="en" sz="1200"/>
                        <a:t>Leadership experience</a:t>
                      </a:r>
                      <a:endParaRPr sz="1200"/>
                    </a:p>
                    <a:p>
                      <a:pPr indent="-304800" lvl="0" marL="457200" rtl="0" algn="l">
                        <a:spcBef>
                          <a:spcPts val="0"/>
                        </a:spcBef>
                        <a:spcAft>
                          <a:spcPts val="0"/>
                        </a:spcAft>
                        <a:buSzPts val="1200"/>
                        <a:buChar char="●"/>
                      </a:pPr>
                      <a:r>
                        <a:rPr lang="en" sz="1200"/>
                        <a:t>Project management including organizing conferences and meetings</a:t>
                      </a:r>
                      <a:endParaRPr sz="1200"/>
                    </a:p>
                    <a:p>
                      <a:pPr indent="-304800" lvl="0" marL="457200" rtl="0" algn="l">
                        <a:spcBef>
                          <a:spcPts val="0"/>
                        </a:spcBef>
                        <a:spcAft>
                          <a:spcPts val="0"/>
                        </a:spcAft>
                        <a:buSzPts val="1200"/>
                        <a:buChar char="●"/>
                      </a:pPr>
                      <a:r>
                        <a:rPr lang="en" sz="1200"/>
                        <a:t>The ability or potential to communicate theoretical, technical or scientific concepts clearly and logically in written and oral formats</a:t>
                      </a:r>
                      <a:endParaRPr sz="1200"/>
                    </a:p>
                    <a:p>
                      <a:pPr indent="-304800" lvl="0" marL="457200" rtl="0" algn="l">
                        <a:spcBef>
                          <a:spcPts val="0"/>
                        </a:spcBef>
                        <a:spcAft>
                          <a:spcPts val="0"/>
                        </a:spcAft>
                        <a:buSzPts val="1200"/>
                        <a:buChar char="●"/>
                      </a:pPr>
                      <a:r>
                        <a:rPr lang="en" sz="1200"/>
                        <a:t>Involvement in academic life;</a:t>
                      </a:r>
                      <a:endParaRPr sz="1200"/>
                    </a:p>
                    <a:p>
                      <a:pPr indent="-304800" lvl="0" marL="457200" rtl="0" algn="l">
                        <a:spcBef>
                          <a:spcPts val="0"/>
                        </a:spcBef>
                        <a:spcAft>
                          <a:spcPts val="0"/>
                        </a:spcAft>
                        <a:buSzPts val="1200"/>
                        <a:buChar char="●"/>
                      </a:pPr>
                      <a:r>
                        <a:rPr lang="en" sz="1200"/>
                        <a:t>Volunteerism/community outreach.</a:t>
                      </a:r>
                      <a:endParaRPr sz="1200"/>
                    </a:p>
                    <a:p>
                      <a:pPr indent="0" lvl="0" marL="0" rtl="0" algn="l">
                        <a:spcBef>
                          <a:spcPts val="0"/>
                        </a:spcBef>
                        <a:spcAft>
                          <a:spcPts val="0"/>
                        </a:spcAft>
                        <a:buNone/>
                      </a:pPr>
                      <a:r>
                        <a:t/>
                      </a:r>
                      <a:endParaRPr sz="1200"/>
                    </a:p>
                  </a:txBody>
                  <a:tcPr marT="91425" marB="91425" marR="91425" marL="91425">
                    <a:solidFill>
                      <a:srgbClr val="FFFFFF"/>
                    </a:solidFill>
                  </a:tcPr>
                </a:tc>
              </a:tr>
            </a:tbl>
          </a:graphicData>
        </a:graphic>
      </p:graphicFrame>
      <p:sp>
        <p:nvSpPr>
          <p:cNvPr id="101" name="Google Shape;101;p19"/>
          <p:cNvSpPr txBox="1"/>
          <p:nvPr/>
        </p:nvSpPr>
        <p:spPr>
          <a:xfrm>
            <a:off x="6044675" y="4692875"/>
            <a:ext cx="2868300" cy="3768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latin typeface="Calibri"/>
                <a:ea typeface="Calibri"/>
                <a:cs typeface="Calibri"/>
                <a:sym typeface="Calibri"/>
              </a:rPr>
              <a:t>Read more: </a:t>
            </a:r>
            <a:r>
              <a:rPr lang="en" u="sng">
                <a:solidFill>
                  <a:schemeClr val="hlink"/>
                </a:solidFill>
                <a:latin typeface="Calibri"/>
                <a:ea typeface="Calibri"/>
                <a:cs typeface="Calibri"/>
                <a:sym typeface="Calibri"/>
                <a:hlinkClick r:id="rId3"/>
              </a:rPr>
              <a:t>Selection Criteria</a:t>
            </a:r>
            <a:endParaRPr>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do I Apply?</a:t>
            </a:r>
            <a:endParaRPr/>
          </a:p>
          <a:p>
            <a:pPr indent="0" lvl="0" marL="0" rtl="0" algn="l">
              <a:spcBef>
                <a:spcPts val="0"/>
              </a:spcBef>
              <a:spcAft>
                <a:spcPts val="0"/>
              </a:spcAft>
              <a:buNone/>
            </a:pPr>
            <a:r>
              <a:t/>
            </a:r>
            <a:endParaRPr/>
          </a:p>
        </p:txBody>
      </p:sp>
      <p:pic>
        <p:nvPicPr>
          <p:cNvPr id="107" name="Google Shape;107;p20"/>
          <p:cNvPicPr preferRelativeResize="0"/>
          <p:nvPr/>
        </p:nvPicPr>
        <p:blipFill>
          <a:blip r:embed="rId3">
            <a:alphaModFix/>
          </a:blip>
          <a:stretch>
            <a:fillRect/>
          </a:stretch>
        </p:blipFill>
        <p:spPr>
          <a:xfrm>
            <a:off x="152400" y="1170125"/>
            <a:ext cx="4319624" cy="2511876"/>
          </a:xfrm>
          <a:prstGeom prst="rect">
            <a:avLst/>
          </a:prstGeom>
          <a:noFill/>
          <a:ln>
            <a:noFill/>
          </a:ln>
        </p:spPr>
      </p:pic>
      <p:pic>
        <p:nvPicPr>
          <p:cNvPr id="108" name="Google Shape;108;p20"/>
          <p:cNvPicPr preferRelativeResize="0"/>
          <p:nvPr/>
        </p:nvPicPr>
        <p:blipFill>
          <a:blip r:embed="rId4">
            <a:alphaModFix/>
          </a:blip>
          <a:stretch>
            <a:fillRect/>
          </a:stretch>
        </p:blipFill>
        <p:spPr>
          <a:xfrm>
            <a:off x="4624424" y="941525"/>
            <a:ext cx="4367176" cy="2804132"/>
          </a:xfrm>
          <a:prstGeom prst="rect">
            <a:avLst/>
          </a:prstGeom>
          <a:noFill/>
          <a:ln>
            <a:noFill/>
          </a:ln>
        </p:spPr>
      </p:pic>
      <p:sp>
        <p:nvSpPr>
          <p:cNvPr id="109" name="Google Shape;109;p20"/>
          <p:cNvSpPr txBox="1"/>
          <p:nvPr/>
        </p:nvSpPr>
        <p:spPr>
          <a:xfrm>
            <a:off x="152400" y="3605800"/>
            <a:ext cx="4319700" cy="45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004C9B"/>
                </a:solidFill>
                <a:latin typeface="Calibri"/>
                <a:ea typeface="Calibri"/>
                <a:cs typeface="Calibri"/>
                <a:sym typeface="Calibri"/>
              </a:rPr>
              <a:t>Research Portal</a:t>
            </a:r>
            <a:br>
              <a:rPr b="1" lang="en">
                <a:solidFill>
                  <a:srgbClr val="004C9B"/>
                </a:solidFill>
                <a:latin typeface="Calibri"/>
                <a:ea typeface="Calibri"/>
                <a:cs typeface="Calibri"/>
                <a:sym typeface="Calibri"/>
              </a:rPr>
            </a:br>
            <a:r>
              <a:rPr b="1" lang="en" u="sng">
                <a:solidFill>
                  <a:srgbClr val="004C9B"/>
                </a:solidFill>
                <a:latin typeface="Calibri"/>
                <a:ea typeface="Calibri"/>
                <a:cs typeface="Calibri"/>
                <a:sym typeface="Calibri"/>
                <a:hlinkClick r:id="rId5">
                  <a:extLst>
                    <a:ext uri="{A12FA001-AC4F-418D-AE19-62706E023703}">
                      <ahyp:hlinkClr val="tx"/>
                    </a:ext>
                  </a:extLst>
                </a:hlinkClick>
              </a:rPr>
              <a:t>https://portal-portail.nserc-crsng.gc.ca/s/login.aspx</a:t>
            </a:r>
            <a:endParaRPr b="1">
              <a:solidFill>
                <a:srgbClr val="004C9B"/>
              </a:solidFill>
              <a:latin typeface="Calibri"/>
              <a:ea typeface="Calibri"/>
              <a:cs typeface="Calibri"/>
              <a:sym typeface="Calibri"/>
            </a:endParaRPr>
          </a:p>
        </p:txBody>
      </p:sp>
      <p:sp>
        <p:nvSpPr>
          <p:cNvPr id="110" name="Google Shape;110;p20"/>
          <p:cNvSpPr txBox="1"/>
          <p:nvPr/>
        </p:nvSpPr>
        <p:spPr>
          <a:xfrm>
            <a:off x="4729650" y="3593250"/>
            <a:ext cx="4261800" cy="683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500"/>
              </a:spcBef>
              <a:spcAft>
                <a:spcPts val="0"/>
              </a:spcAft>
              <a:buNone/>
            </a:pPr>
            <a:r>
              <a:rPr b="1" lang="en">
                <a:solidFill>
                  <a:srgbClr val="004C9B"/>
                </a:solidFill>
                <a:latin typeface="Calibri"/>
                <a:ea typeface="Calibri"/>
                <a:cs typeface="Calibri"/>
                <a:sym typeface="Calibri"/>
              </a:rPr>
              <a:t>Canadian Common CV (CCV)</a:t>
            </a:r>
            <a:br>
              <a:rPr b="1" lang="en">
                <a:solidFill>
                  <a:srgbClr val="004C9B"/>
                </a:solidFill>
                <a:latin typeface="Calibri"/>
                <a:ea typeface="Calibri"/>
                <a:cs typeface="Calibri"/>
                <a:sym typeface="Calibri"/>
              </a:rPr>
            </a:br>
            <a:r>
              <a:rPr b="1" lang="en" u="sng">
                <a:solidFill>
                  <a:srgbClr val="004C9B"/>
                </a:solidFill>
                <a:latin typeface="Calibri"/>
                <a:ea typeface="Calibri"/>
                <a:cs typeface="Calibri"/>
                <a:sym typeface="Calibri"/>
                <a:hlinkClick r:id="rId6">
                  <a:extLst>
                    <a:ext uri="{A12FA001-AC4F-418D-AE19-62706E023703}">
                      <ahyp:hlinkClr val="tx"/>
                    </a:ext>
                  </a:extLst>
                </a:hlinkClick>
              </a:rPr>
              <a:t>https://ccv-cvc.ca/</a:t>
            </a:r>
            <a:endParaRPr b="1">
              <a:solidFill>
                <a:srgbClr val="004C9B"/>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Application </a:t>
            </a:r>
            <a:r>
              <a:rPr lang="en"/>
              <a:t>Process</a:t>
            </a:r>
            <a:endParaRPr/>
          </a:p>
        </p:txBody>
      </p:sp>
      <p:sp>
        <p:nvSpPr>
          <p:cNvPr id="116" name="Google Shape;116;p21"/>
          <p:cNvSpPr txBox="1"/>
          <p:nvPr/>
        </p:nvSpPr>
        <p:spPr>
          <a:xfrm>
            <a:off x="4424525" y="4627950"/>
            <a:ext cx="4407900" cy="6834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latin typeface="Calibri"/>
                <a:ea typeface="Calibri"/>
                <a:cs typeface="Calibri"/>
                <a:sym typeface="Calibri"/>
              </a:rPr>
              <a:t>Read more: </a:t>
            </a:r>
            <a:r>
              <a:rPr lang="en" u="sng">
                <a:solidFill>
                  <a:schemeClr val="hlink"/>
                </a:solidFill>
                <a:latin typeface="Calibri"/>
                <a:ea typeface="Calibri"/>
                <a:cs typeface="Calibri"/>
                <a:sym typeface="Calibri"/>
                <a:hlinkClick r:id="rId3"/>
              </a:rPr>
              <a:t>Instructions for completing an application</a:t>
            </a:r>
            <a:endParaRPr>
              <a:latin typeface="Calibri"/>
              <a:ea typeface="Calibri"/>
              <a:cs typeface="Calibri"/>
              <a:sym typeface="Calibri"/>
            </a:endParaRPr>
          </a:p>
        </p:txBody>
      </p:sp>
      <p:grpSp>
        <p:nvGrpSpPr>
          <p:cNvPr id="117" name="Google Shape;117;p21"/>
          <p:cNvGrpSpPr/>
          <p:nvPr/>
        </p:nvGrpSpPr>
        <p:grpSpPr>
          <a:xfrm>
            <a:off x="5632317" y="1189775"/>
            <a:ext cx="3305700" cy="3483050"/>
            <a:chOff x="5632317" y="1189775"/>
            <a:chExt cx="3305700" cy="3483050"/>
          </a:xfrm>
        </p:grpSpPr>
        <p:sp>
          <p:nvSpPr>
            <p:cNvPr id="118" name="Google Shape;118;p21"/>
            <p:cNvSpPr/>
            <p:nvPr/>
          </p:nvSpPr>
          <p:spPr>
            <a:xfrm>
              <a:off x="5632317" y="1189775"/>
              <a:ext cx="3305700" cy="669000"/>
            </a:xfrm>
            <a:prstGeom prst="chevron">
              <a:avLst>
                <a:gd fmla="val 50000" name="adj"/>
              </a:avLst>
            </a:prstGeom>
            <a:solidFill>
              <a:srgbClr val="D8382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FFFFFF"/>
                  </a:solidFill>
                  <a:latin typeface="Calibri"/>
                  <a:ea typeface="Calibri"/>
                  <a:cs typeface="Calibri"/>
                  <a:sym typeface="Calibri"/>
                </a:rPr>
                <a:t>Verify and Submit</a:t>
              </a:r>
              <a:endParaRPr sz="1800">
                <a:solidFill>
                  <a:srgbClr val="FFFFFF"/>
                </a:solidFill>
                <a:latin typeface="Calibri"/>
                <a:ea typeface="Calibri"/>
                <a:cs typeface="Calibri"/>
                <a:sym typeface="Calibri"/>
              </a:endParaRPr>
            </a:p>
          </p:txBody>
        </p:sp>
        <p:sp>
          <p:nvSpPr>
            <p:cNvPr id="119" name="Google Shape;119;p21"/>
            <p:cNvSpPr txBox="1"/>
            <p:nvPr/>
          </p:nvSpPr>
          <p:spPr>
            <a:xfrm>
              <a:off x="6167077" y="2057125"/>
              <a:ext cx="2665200" cy="26157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Calibri"/>
                <a:buAutoNum type="arabicPeriod"/>
              </a:pPr>
              <a:r>
                <a:rPr lang="en">
                  <a:latin typeface="Calibri"/>
                  <a:ea typeface="Calibri"/>
                  <a:cs typeface="Calibri"/>
                  <a:sym typeface="Calibri"/>
                </a:rPr>
                <a:t>Verify that the application is complete</a:t>
              </a:r>
              <a:endParaRPr>
                <a:latin typeface="Calibri"/>
                <a:ea typeface="Calibri"/>
                <a:cs typeface="Calibri"/>
                <a:sym typeface="Calibri"/>
              </a:endParaRPr>
            </a:p>
            <a:p>
              <a:pPr indent="-317500" lvl="0" marL="457200" rtl="0" algn="l">
                <a:lnSpc>
                  <a:spcPct val="115000"/>
                </a:lnSpc>
                <a:spcBef>
                  <a:spcPts val="0"/>
                </a:spcBef>
                <a:spcAft>
                  <a:spcPts val="0"/>
                </a:spcAft>
                <a:buSzPts val="1400"/>
                <a:buFont typeface="Calibri"/>
                <a:buAutoNum type="arabicPeriod"/>
              </a:pPr>
              <a:r>
                <a:rPr lang="en">
                  <a:latin typeface="Calibri"/>
                  <a:ea typeface="Calibri"/>
                  <a:cs typeface="Calibri"/>
                  <a:sym typeface="Calibri"/>
                </a:rPr>
                <a:t>Select “</a:t>
              </a:r>
              <a:r>
                <a:rPr i="1" lang="en">
                  <a:latin typeface="Calibri"/>
                  <a:ea typeface="Calibri"/>
                  <a:cs typeface="Calibri"/>
                  <a:sym typeface="Calibri"/>
                </a:rPr>
                <a:t>Export application and attachments to PDF</a:t>
              </a:r>
              <a:r>
                <a:rPr lang="en">
                  <a:latin typeface="Calibri"/>
                  <a:ea typeface="Calibri"/>
                  <a:cs typeface="Calibri"/>
                  <a:sym typeface="Calibri"/>
                </a:rPr>
                <a:t>”</a:t>
              </a:r>
              <a:endParaRPr>
                <a:latin typeface="Calibri"/>
                <a:ea typeface="Calibri"/>
                <a:cs typeface="Calibri"/>
                <a:sym typeface="Calibri"/>
              </a:endParaRPr>
            </a:p>
            <a:p>
              <a:pPr indent="-317500" lvl="0" marL="457200" rtl="0" algn="l">
                <a:lnSpc>
                  <a:spcPct val="115000"/>
                </a:lnSpc>
                <a:spcBef>
                  <a:spcPts val="0"/>
                </a:spcBef>
                <a:spcAft>
                  <a:spcPts val="0"/>
                </a:spcAft>
                <a:buSzPts val="1400"/>
                <a:buFont typeface="Calibri"/>
                <a:buAutoNum type="arabicPeriod"/>
              </a:pPr>
              <a:r>
                <a:rPr lang="en">
                  <a:latin typeface="Calibri"/>
                  <a:ea typeface="Calibri"/>
                  <a:cs typeface="Calibri"/>
                  <a:sym typeface="Calibri"/>
                </a:rPr>
                <a:t>Review</a:t>
              </a:r>
              <a:endParaRPr>
                <a:latin typeface="Calibri"/>
                <a:ea typeface="Calibri"/>
                <a:cs typeface="Calibri"/>
                <a:sym typeface="Calibri"/>
              </a:endParaRPr>
            </a:p>
            <a:p>
              <a:pPr indent="-317500" lvl="0" marL="457200" rtl="0" algn="l">
                <a:lnSpc>
                  <a:spcPct val="115000"/>
                </a:lnSpc>
                <a:spcBef>
                  <a:spcPts val="0"/>
                </a:spcBef>
                <a:spcAft>
                  <a:spcPts val="0"/>
                </a:spcAft>
                <a:buSzPts val="1400"/>
                <a:buFont typeface="Calibri"/>
                <a:buAutoNum type="arabicPeriod"/>
              </a:pPr>
              <a:r>
                <a:rPr lang="en">
                  <a:latin typeface="Calibri"/>
                  <a:ea typeface="Calibri"/>
                  <a:cs typeface="Calibri"/>
                  <a:sym typeface="Calibri"/>
                </a:rPr>
                <a:t>Select the “Submit” button</a:t>
              </a:r>
              <a:endParaRPr>
                <a:latin typeface="Calibri"/>
                <a:ea typeface="Calibri"/>
                <a:cs typeface="Calibri"/>
                <a:sym typeface="Calibri"/>
              </a:endParaRPr>
            </a:p>
            <a:p>
              <a:pPr indent="-317500" lvl="0" marL="457200" rtl="0" algn="l">
                <a:lnSpc>
                  <a:spcPct val="115000"/>
                </a:lnSpc>
                <a:spcBef>
                  <a:spcPts val="0"/>
                </a:spcBef>
                <a:spcAft>
                  <a:spcPts val="0"/>
                </a:spcAft>
                <a:buSzPts val="1400"/>
                <a:buFont typeface="Calibri"/>
                <a:buAutoNum type="arabicPeriod"/>
              </a:pPr>
              <a:r>
                <a:rPr lang="en">
                  <a:latin typeface="Calibri"/>
                  <a:ea typeface="Calibri"/>
                  <a:cs typeface="Calibri"/>
                  <a:sym typeface="Calibri"/>
                </a:rPr>
                <a:t>Accept the Terms and Conditions</a:t>
              </a:r>
              <a:endParaRPr>
                <a:latin typeface="Calibri"/>
                <a:ea typeface="Calibri"/>
                <a:cs typeface="Calibri"/>
                <a:sym typeface="Calibri"/>
              </a:endParaRPr>
            </a:p>
          </p:txBody>
        </p:sp>
      </p:grpSp>
      <p:grpSp>
        <p:nvGrpSpPr>
          <p:cNvPr id="120" name="Google Shape;120;p21"/>
          <p:cNvGrpSpPr/>
          <p:nvPr/>
        </p:nvGrpSpPr>
        <p:grpSpPr>
          <a:xfrm>
            <a:off x="0" y="1190018"/>
            <a:ext cx="3508948" cy="3482836"/>
            <a:chOff x="0" y="1189989"/>
            <a:chExt cx="3546900" cy="3482836"/>
          </a:xfrm>
        </p:grpSpPr>
        <p:sp>
          <p:nvSpPr>
            <p:cNvPr id="121" name="Google Shape;121;p21"/>
            <p:cNvSpPr/>
            <p:nvPr/>
          </p:nvSpPr>
          <p:spPr>
            <a:xfrm>
              <a:off x="0" y="1189989"/>
              <a:ext cx="3546900" cy="669000"/>
            </a:xfrm>
            <a:prstGeom prst="homePlate">
              <a:avLst>
                <a:gd fmla="val 50000" name="adj"/>
              </a:avLst>
            </a:prstGeom>
            <a:solidFill>
              <a:srgbClr val="80201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FFFFFF"/>
                  </a:solidFill>
                  <a:latin typeface="Calibri"/>
                  <a:ea typeface="Calibri"/>
                  <a:cs typeface="Calibri"/>
                  <a:sym typeface="Calibri"/>
                </a:rPr>
                <a:t>Prepare</a:t>
              </a:r>
              <a:endParaRPr sz="1800">
                <a:solidFill>
                  <a:srgbClr val="FFFFFF"/>
                </a:solidFill>
                <a:latin typeface="Calibri"/>
                <a:ea typeface="Calibri"/>
                <a:cs typeface="Calibri"/>
                <a:sym typeface="Calibri"/>
              </a:endParaRPr>
            </a:p>
          </p:txBody>
        </p:sp>
        <p:sp>
          <p:nvSpPr>
            <p:cNvPr id="122" name="Google Shape;122;p21"/>
            <p:cNvSpPr txBox="1"/>
            <p:nvPr/>
          </p:nvSpPr>
          <p:spPr>
            <a:xfrm>
              <a:off x="254275" y="2057125"/>
              <a:ext cx="2689800" cy="26157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Calibri"/>
                <a:buChar char="●"/>
              </a:pPr>
              <a:r>
                <a:rPr lang="en">
                  <a:latin typeface="Calibri"/>
                  <a:ea typeface="Calibri"/>
                  <a:cs typeface="Calibri"/>
                  <a:sym typeface="Calibri"/>
                </a:rPr>
                <a:t>Collect your documents</a:t>
              </a:r>
              <a:endParaRPr>
                <a:latin typeface="Calibri"/>
                <a:ea typeface="Calibri"/>
                <a:cs typeface="Calibri"/>
                <a:sym typeface="Calibri"/>
              </a:endParaRPr>
            </a:p>
            <a:p>
              <a:pPr indent="-317500" lvl="0" marL="457200" rtl="0" algn="l">
                <a:lnSpc>
                  <a:spcPct val="115000"/>
                </a:lnSpc>
                <a:spcBef>
                  <a:spcPts val="0"/>
                </a:spcBef>
                <a:spcAft>
                  <a:spcPts val="0"/>
                </a:spcAft>
                <a:buSzPts val="1400"/>
                <a:buFont typeface="Calibri"/>
                <a:buChar char="●"/>
              </a:pPr>
              <a:r>
                <a:rPr lang="en">
                  <a:latin typeface="Calibri"/>
                  <a:ea typeface="Calibri"/>
                  <a:cs typeface="Calibri"/>
                  <a:sym typeface="Calibri"/>
                </a:rPr>
                <a:t>Contact your two referees as soon as possible</a:t>
              </a:r>
              <a:endParaRPr>
                <a:latin typeface="Calibri"/>
                <a:ea typeface="Calibri"/>
                <a:cs typeface="Calibri"/>
                <a:sym typeface="Calibri"/>
              </a:endParaRPr>
            </a:p>
            <a:p>
              <a:pPr indent="-317500" lvl="0" marL="457200" rtl="0" algn="l">
                <a:lnSpc>
                  <a:spcPct val="115000"/>
                </a:lnSpc>
                <a:spcBef>
                  <a:spcPts val="0"/>
                </a:spcBef>
                <a:spcAft>
                  <a:spcPts val="0"/>
                </a:spcAft>
                <a:buSzPts val="1400"/>
                <a:buFont typeface="Calibri"/>
                <a:buChar char="●"/>
              </a:pPr>
              <a:r>
                <a:rPr lang="en">
                  <a:latin typeface="Calibri"/>
                  <a:ea typeface="Calibri"/>
                  <a:cs typeface="Calibri"/>
                  <a:sym typeface="Calibri"/>
                </a:rPr>
                <a:t>Create an application on </a:t>
              </a:r>
              <a:r>
                <a:rPr lang="en" u="sng">
                  <a:solidFill>
                    <a:schemeClr val="hlink"/>
                  </a:solidFill>
                  <a:latin typeface="Calibri"/>
                  <a:ea typeface="Calibri"/>
                  <a:cs typeface="Calibri"/>
                  <a:sym typeface="Calibri"/>
                  <a:hlinkClick r:id="rId4"/>
                </a:rPr>
                <a:t>Research Portal</a:t>
              </a:r>
              <a:endParaRPr>
                <a:latin typeface="Calibri"/>
                <a:ea typeface="Calibri"/>
                <a:cs typeface="Calibri"/>
                <a:sym typeface="Calibri"/>
              </a:endParaRPr>
            </a:p>
            <a:p>
              <a:pPr indent="-317500" lvl="0" marL="457200" rtl="0" algn="l">
                <a:lnSpc>
                  <a:spcPct val="115000"/>
                </a:lnSpc>
                <a:spcBef>
                  <a:spcPts val="0"/>
                </a:spcBef>
                <a:spcAft>
                  <a:spcPts val="0"/>
                </a:spcAft>
                <a:buSzPts val="1400"/>
                <a:buFont typeface="Calibri"/>
                <a:buChar char="●"/>
              </a:pPr>
              <a:r>
                <a:rPr lang="en">
                  <a:latin typeface="Calibri"/>
                  <a:ea typeface="Calibri"/>
                  <a:cs typeface="Calibri"/>
                  <a:sym typeface="Calibri"/>
                </a:rPr>
                <a:t>Create, Update and Save your </a:t>
              </a:r>
              <a:r>
                <a:rPr lang="en" u="sng">
                  <a:solidFill>
                    <a:schemeClr val="hlink"/>
                  </a:solidFill>
                  <a:latin typeface="Calibri"/>
                  <a:ea typeface="Calibri"/>
                  <a:cs typeface="Calibri"/>
                  <a:sym typeface="Calibri"/>
                  <a:hlinkClick r:id="rId5"/>
                </a:rPr>
                <a:t>Canadian Common CV</a:t>
              </a:r>
              <a:endParaRPr>
                <a:latin typeface="Calibri"/>
                <a:ea typeface="Calibri"/>
                <a:cs typeface="Calibri"/>
                <a:sym typeface="Calibri"/>
              </a:endParaRPr>
            </a:p>
          </p:txBody>
        </p:sp>
      </p:grpSp>
      <p:grpSp>
        <p:nvGrpSpPr>
          <p:cNvPr id="123" name="Google Shape;123;p21"/>
          <p:cNvGrpSpPr/>
          <p:nvPr/>
        </p:nvGrpSpPr>
        <p:grpSpPr>
          <a:xfrm>
            <a:off x="2944204" y="1189775"/>
            <a:ext cx="3305700" cy="3483050"/>
            <a:chOff x="2944204" y="1189775"/>
            <a:chExt cx="3305700" cy="3483050"/>
          </a:xfrm>
        </p:grpSpPr>
        <p:sp>
          <p:nvSpPr>
            <p:cNvPr id="124" name="Google Shape;124;p21"/>
            <p:cNvSpPr/>
            <p:nvPr/>
          </p:nvSpPr>
          <p:spPr>
            <a:xfrm>
              <a:off x="2944204" y="1189775"/>
              <a:ext cx="3305700" cy="669000"/>
            </a:xfrm>
            <a:prstGeom prst="chevron">
              <a:avLst>
                <a:gd fmla="val 50000" name="adj"/>
              </a:avLst>
            </a:prstGeom>
            <a:solidFill>
              <a:srgbClr val="B02C2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FFFFFF"/>
                  </a:solidFill>
                  <a:latin typeface="Calibri"/>
                  <a:ea typeface="Calibri"/>
                  <a:cs typeface="Calibri"/>
                  <a:sym typeface="Calibri"/>
                </a:rPr>
                <a:t>Upload</a:t>
              </a:r>
              <a:endParaRPr sz="1800">
                <a:solidFill>
                  <a:srgbClr val="FFFFFF"/>
                </a:solidFill>
                <a:latin typeface="Calibri"/>
                <a:ea typeface="Calibri"/>
                <a:cs typeface="Calibri"/>
                <a:sym typeface="Calibri"/>
              </a:endParaRPr>
            </a:p>
          </p:txBody>
        </p:sp>
        <p:sp>
          <p:nvSpPr>
            <p:cNvPr id="125" name="Google Shape;125;p21"/>
            <p:cNvSpPr txBox="1"/>
            <p:nvPr/>
          </p:nvSpPr>
          <p:spPr>
            <a:xfrm>
              <a:off x="3142925" y="2057125"/>
              <a:ext cx="2919300" cy="26157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Calibri"/>
                <a:buChar char="●"/>
              </a:pPr>
              <a:r>
                <a:rPr lang="en">
                  <a:latin typeface="Calibri"/>
                  <a:ea typeface="Calibri"/>
                  <a:cs typeface="Calibri"/>
                  <a:sym typeface="Calibri"/>
                </a:rPr>
                <a:t>CGS M Canadian Common CV</a:t>
              </a:r>
              <a:endParaRPr>
                <a:latin typeface="Calibri"/>
                <a:ea typeface="Calibri"/>
                <a:cs typeface="Calibri"/>
                <a:sym typeface="Calibri"/>
              </a:endParaRPr>
            </a:p>
            <a:p>
              <a:pPr indent="-317500" lvl="0" marL="457200" rtl="0" algn="l">
                <a:lnSpc>
                  <a:spcPct val="115000"/>
                </a:lnSpc>
                <a:spcBef>
                  <a:spcPts val="0"/>
                </a:spcBef>
                <a:spcAft>
                  <a:spcPts val="0"/>
                </a:spcAft>
                <a:buSzPts val="1400"/>
                <a:buFont typeface="Calibri"/>
                <a:buChar char="●"/>
              </a:pPr>
              <a:r>
                <a:rPr lang="en">
                  <a:latin typeface="Calibri"/>
                  <a:ea typeface="Calibri"/>
                  <a:cs typeface="Calibri"/>
                  <a:sym typeface="Calibri"/>
                </a:rPr>
                <a:t>Outline of Proposed Research </a:t>
              </a:r>
              <a:endParaRPr>
                <a:latin typeface="Calibri"/>
                <a:ea typeface="Calibri"/>
                <a:cs typeface="Calibri"/>
                <a:sym typeface="Calibri"/>
              </a:endParaRPr>
            </a:p>
            <a:p>
              <a:pPr indent="-317500" lvl="0" marL="457200" rtl="0" algn="l">
                <a:lnSpc>
                  <a:spcPct val="115000"/>
                </a:lnSpc>
                <a:spcBef>
                  <a:spcPts val="0"/>
                </a:spcBef>
                <a:spcAft>
                  <a:spcPts val="0"/>
                </a:spcAft>
                <a:buSzPts val="1400"/>
                <a:buFont typeface="Calibri"/>
                <a:buChar char="●"/>
              </a:pPr>
              <a:r>
                <a:rPr lang="en">
                  <a:latin typeface="Calibri"/>
                  <a:ea typeface="Calibri"/>
                  <a:cs typeface="Calibri"/>
                  <a:sym typeface="Calibri"/>
                </a:rPr>
                <a:t>Bibliography and citations</a:t>
              </a:r>
              <a:endParaRPr>
                <a:latin typeface="Calibri"/>
                <a:ea typeface="Calibri"/>
                <a:cs typeface="Calibri"/>
                <a:sym typeface="Calibri"/>
              </a:endParaRPr>
            </a:p>
            <a:p>
              <a:pPr indent="-317500" lvl="0" marL="457200" rtl="0" algn="l">
                <a:lnSpc>
                  <a:spcPct val="115000"/>
                </a:lnSpc>
                <a:spcBef>
                  <a:spcPts val="0"/>
                </a:spcBef>
                <a:spcAft>
                  <a:spcPts val="0"/>
                </a:spcAft>
                <a:buSzPts val="1400"/>
                <a:buFont typeface="Calibri"/>
                <a:buChar char="●"/>
              </a:pPr>
              <a:r>
                <a:rPr lang="en">
                  <a:latin typeface="Calibri"/>
                  <a:ea typeface="Calibri"/>
                  <a:cs typeface="Calibri"/>
                  <a:sym typeface="Calibri"/>
                </a:rPr>
                <a:t>Up-to-date transcripts</a:t>
              </a:r>
              <a:endParaRPr>
                <a:latin typeface="Calibri"/>
                <a:ea typeface="Calibri"/>
                <a:cs typeface="Calibri"/>
                <a:sym typeface="Calibri"/>
              </a:endParaRPr>
            </a:p>
          </p:txBody>
        </p:sp>
      </p:gr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