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512064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" initials="m" lastIdx="2" clrIdx="0">
    <p:extLst>
      <p:ext uri="{19B8F6BF-5375-455C-9EA6-DF929625EA0E}">
        <p15:presenceInfo xmlns:p15="http://schemas.microsoft.com/office/powerpoint/2012/main" userId="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>
        <p:scale>
          <a:sx n="25" d="100"/>
          <a:sy n="25" d="100"/>
        </p:scale>
        <p:origin x="-1450" y="-1776"/>
      </p:cViewPr>
      <p:guideLst>
        <p:guide orient="horz" pos="10368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9T22:06:34.241" idx="1">
    <p:pos x="30317" y="7603"/>
    <p:text>One thing that is missing here is that you have not discussed the angle of the foot sole!!!                 Even though the flexion angle of the ankle is only 17% better, but The shank angle is probably 40% better. You should report both Shank (also called calf) and the foot angle.</p:text>
    <p:extLst>
      <p:ext uri="{C676402C-5697-4E1C-873F-D02D1690AC5C}">
        <p15:threadingInfo xmlns:p15="http://schemas.microsoft.com/office/powerpoint/2012/main" timeZoneBias="240"/>
      </p:ext>
    </p:extLst>
  </p:cm>
  <p:cm authorId="1" dt="2016-04-19T22:09:42.570" idx="2">
    <p:pos x="31027" y="11501"/>
    <p:text>use practice for "seen"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10271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64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400800" y="5387342"/>
            <a:ext cx="38404801" cy="11460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400800" y="17289781"/>
            <a:ext cx="38404801" cy="7947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Font typeface="Arial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ctr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520439" y="1752602"/>
            <a:ext cx="44165519" cy="636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5159988" y="-2876549"/>
            <a:ext cx="20886421" cy="44165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28216858" y="10180321"/>
            <a:ext cx="27896821" cy="11041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814058" y="-541019"/>
            <a:ext cx="27896821" cy="324840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520439" y="1752602"/>
            <a:ext cx="44165519" cy="636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520439" y="8763000"/>
            <a:ext cx="44165519" cy="20886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493769" y="8206745"/>
            <a:ext cx="44165519" cy="13693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493769" y="22029425"/>
            <a:ext cx="44165519" cy="72008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200"/>
              </a:spcBef>
              <a:buClr>
                <a:srgbClr val="888888"/>
              </a:buClr>
              <a:buFont typeface="Arial"/>
              <a:buNone/>
              <a:defRPr sz="10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8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75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l" rtl="0">
              <a:lnSpc>
                <a:spcPct val="90000"/>
              </a:lnSpc>
              <a:spcBef>
                <a:spcPts val="2100"/>
              </a:spcBef>
              <a:buClr>
                <a:srgbClr val="888888"/>
              </a:buClr>
              <a:buFont typeface="Arial"/>
              <a:buNone/>
              <a:defRPr sz="67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0439" y="1752602"/>
            <a:ext cx="44165519" cy="636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520439" y="8763000"/>
            <a:ext cx="21762720" cy="20886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25923240" y="8763000"/>
            <a:ext cx="21762720" cy="20886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27110" y="1752602"/>
            <a:ext cx="44165519" cy="636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27112" y="8069582"/>
            <a:ext cx="21662704" cy="3954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Font typeface="Arial"/>
              <a:buNone/>
              <a:defRPr sz="100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75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527112" y="12024360"/>
            <a:ext cx="21662704" cy="176860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25923240" y="8069582"/>
            <a:ext cx="21769390" cy="39547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Font typeface="Arial"/>
              <a:buNone/>
              <a:defRPr sz="100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75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671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25923240" y="12024360"/>
            <a:ext cx="21769390" cy="176860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520439" y="1752602"/>
            <a:ext cx="44165519" cy="636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527112" y="2194559"/>
            <a:ext cx="16515395" cy="7680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1769390" y="4739642"/>
            <a:ext cx="25923239" cy="2339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106680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100298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2159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3251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3434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368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2671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292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343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527112" y="9875520"/>
            <a:ext cx="16515395" cy="1829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5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5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527112" y="2194559"/>
            <a:ext cx="16515395" cy="7680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1769390" y="4739642"/>
            <a:ext cx="25923239" cy="2339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527112" y="9875520"/>
            <a:ext cx="16515395" cy="182956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920240" marR="0" lvl="1" indent="-25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5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3840480" marR="0" lvl="2" indent="-507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5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5760720" marR="0" lvl="3" indent="-76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7680960" marR="0" lvl="4" indent="-101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9601200" marR="0" lvl="5" indent="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1521440" marR="0" lvl="6" indent="-254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441680" marR="0" lvl="7" indent="-50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5361920" marR="0" lvl="8" indent="-761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520439" y="1752602"/>
            <a:ext cx="44165519" cy="636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8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520439" y="8763000"/>
            <a:ext cx="44165519" cy="208864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60120" marR="0" lvl="0" indent="-213359" algn="l" rtl="0">
              <a:lnSpc>
                <a:spcPct val="90000"/>
              </a:lnSpc>
              <a:spcBef>
                <a:spcPts val="4200"/>
              </a:spcBef>
              <a:buClr>
                <a:schemeClr val="dk1"/>
              </a:buClr>
              <a:buSzPct val="99661"/>
              <a:buFont typeface="Arial"/>
              <a:buChar char="•"/>
              <a:defRPr sz="11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880360" marR="0" lvl="1" indent="-3225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801"/>
              <a:buFont typeface="Arial"/>
              <a:buChar char="•"/>
              <a:defRPr sz="10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800600" marR="0" lvl="2" indent="-4318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100000"/>
              <a:buFont typeface="Arial"/>
              <a:buChar char="•"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720840" marR="0" lvl="3" indent="-48768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641080" marR="0" lvl="4" indent="-49022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561320" marR="0" lvl="5" indent="-48005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481560" marR="0" lvl="6" indent="-482600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401800" marR="0" lvl="7" indent="-485139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322039" marR="0" lvl="8" indent="-487678" algn="l" rtl="0">
              <a:lnSpc>
                <a:spcPct val="90000"/>
              </a:lnSpc>
              <a:spcBef>
                <a:spcPts val="2100"/>
              </a:spcBef>
              <a:buClr>
                <a:schemeClr val="dk1"/>
              </a:buClr>
              <a:buSzPct val="99473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3520439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6962120" y="30510481"/>
            <a:ext cx="1728215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018995" marR="0" lvl="1" indent="-12394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037990" marR="0" lvl="2" indent="-12089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056986" marR="0" lvl="3" indent="-1178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075980" marR="0" lvl="4" indent="-1148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094976" marR="0" lvl="5" indent="-11176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113971" marR="0" lvl="6" indent="-10870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132965" marR="0" lvl="7" indent="-10565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151961" marR="0" lvl="8" indent="-10261" algn="l" rtl="0">
              <a:spcBef>
                <a:spcPts val="0"/>
              </a:spcBef>
              <a:buNone/>
              <a:defRPr sz="79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36164518" y="30510481"/>
            <a:ext cx="1152144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50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504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22206"/>
            <a:ext cx="51206400" cy="37170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CA" sz="9600" b="1" dirty="0">
                <a:latin typeface="Calibri" panose="020F0502020204030204" pitchFamily="34" charset="0"/>
              </a:rPr>
              <a:t>Do you lift a load from the ground </a:t>
            </a:r>
            <a:r>
              <a:rPr lang="en-CA" sz="9600" b="1" dirty="0" smtClean="0">
                <a:latin typeface="Calibri" panose="020F0502020204030204" pitchFamily="34" charset="0"/>
              </a:rPr>
              <a:t>properly? Part I-Kinematics</a:t>
            </a:r>
            <a:endParaRPr lang="en-CA" sz="9600" b="1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r>
              <a:rPr lang="en-CA" sz="5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Kinematic evaluation of lifting a</a:t>
            </a:r>
            <a:r>
              <a:rPr lang="en-CA" sz="5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mong Untrained, Trained and Trainers</a:t>
            </a:r>
            <a:endParaRPr lang="en-CA" sz="5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Mohamed Mohamud, Joseph </a:t>
            </a:r>
            <a:r>
              <a:rPr lang="en-CA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Janabi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Milena </a:t>
            </a:r>
            <a:r>
              <a:rPr lang="en-CA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Agababova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Elena </a:t>
            </a:r>
            <a:r>
              <a:rPr lang="en-CA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Pasko</a:t>
            </a:r>
            <a:r>
              <a:rPr lang="en-C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CA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Mohammad </a:t>
            </a:r>
            <a:r>
              <a:rPr lang="en-CA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Abdoli-Eramaki</a:t>
            </a: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*School of Occupational and Public Health, Ryerson University, 350 Victoria St., POD 249, Toronto, ON</a:t>
            </a:r>
            <a:r>
              <a:rPr lang="en-CA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lang="en-CA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16114974" y="21547209"/>
            <a:ext cx="16977058" cy="13207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7949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7949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0336423" y="9023285"/>
            <a:ext cx="1505868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Lifting </a:t>
            </a:r>
            <a:r>
              <a:rPr lang="en-CA" sz="4800" dirty="0">
                <a:latin typeface="Calibri" panose="020F0502020204030204" pitchFamily="34" charset="0"/>
              </a:rPr>
              <a:t>or Manual material handling (MMH) is the process of raising an object from one position to </a:t>
            </a:r>
            <a:r>
              <a:rPr lang="en-CA" sz="4800" dirty="0" smtClean="0">
                <a:latin typeface="Calibri" panose="020F0502020204030204" pitchFamily="34" charset="0"/>
              </a:rPr>
              <a:t>another </a:t>
            </a:r>
            <a:r>
              <a:rPr lang="en-CA" sz="4800" baseline="30000" dirty="0">
                <a:latin typeface="Calibri" panose="020F0502020204030204" pitchFamily="34" charset="0"/>
              </a:rPr>
              <a:t>1</a:t>
            </a:r>
            <a:r>
              <a:rPr lang="en-CA" sz="4800" dirty="0" smtClean="0">
                <a:latin typeface="Calibri" panose="020F0502020204030204" pitchFamily="34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>
                <a:latin typeface="Calibri" panose="020F0502020204030204" pitchFamily="34" charset="0"/>
              </a:rPr>
              <a:t>MMH is </a:t>
            </a:r>
            <a:r>
              <a:rPr lang="en-CA" sz="4800" dirty="0" smtClean="0">
                <a:latin typeface="Calibri" panose="020F0502020204030204" pitchFamily="34" charset="0"/>
              </a:rPr>
              <a:t>a common </a:t>
            </a:r>
            <a:r>
              <a:rPr lang="en-CA" sz="4800" dirty="0">
                <a:latin typeface="Calibri" panose="020F0502020204030204" pitchFamily="34" charset="0"/>
              </a:rPr>
              <a:t>part of the job in many </a:t>
            </a:r>
            <a:r>
              <a:rPr lang="en-CA" sz="4800" dirty="0" smtClean="0">
                <a:latin typeface="Calibri" panose="020F0502020204030204" pitchFamily="34" charset="0"/>
              </a:rPr>
              <a:t>industries </a:t>
            </a:r>
            <a:r>
              <a:rPr lang="en-CA" sz="4800" baseline="30000" dirty="0">
                <a:latin typeface="Calibri" panose="020F0502020204030204" pitchFamily="34" charset="0"/>
              </a:rPr>
              <a:t>1</a:t>
            </a:r>
            <a:r>
              <a:rPr lang="en-CA" sz="4800" dirty="0" smtClean="0">
                <a:latin typeface="Calibri" panose="020F0502020204030204" pitchFamily="34" charset="0"/>
              </a:rPr>
              <a:t>.</a:t>
            </a:r>
            <a:endParaRPr lang="en-CA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Numerous </a:t>
            </a:r>
            <a:r>
              <a:rPr lang="en-CA" sz="4800" dirty="0">
                <a:latin typeface="Calibri" panose="020F0502020204030204" pitchFamily="34" charset="0"/>
              </a:rPr>
              <a:t>financial resources dedicated for training workers in order to </a:t>
            </a:r>
            <a:r>
              <a:rPr lang="en-CA" sz="4800" dirty="0" smtClean="0">
                <a:latin typeface="Calibri" panose="020F0502020204030204" pitchFamily="34" charset="0"/>
              </a:rPr>
              <a:t>reduce musculoskeletal </a:t>
            </a:r>
            <a:r>
              <a:rPr lang="en-CA" sz="4800" dirty="0">
                <a:latin typeface="Calibri" panose="020F0502020204030204" pitchFamily="34" charset="0"/>
              </a:rPr>
              <a:t>disorders </a:t>
            </a:r>
            <a:r>
              <a:rPr lang="en-CA" sz="4800" baseline="30000" dirty="0" smtClean="0">
                <a:latin typeface="Calibri" panose="020F0502020204030204" pitchFamily="34" charset="0"/>
              </a:rPr>
              <a:t>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Yet, it is still </a:t>
            </a:r>
            <a:r>
              <a:rPr lang="en-CA" sz="4800" dirty="0">
                <a:latin typeface="Calibri" panose="020F0502020204030204" pitchFamily="34" charset="0"/>
              </a:rPr>
              <a:t>the most common type of injuries in Ontario workplaces </a:t>
            </a:r>
            <a:r>
              <a:rPr lang="en-CA" sz="4800" baseline="30000" dirty="0">
                <a:latin typeface="Calibri" panose="020F0502020204030204" pitchFamily="34" charset="0"/>
              </a:rPr>
              <a:t>2</a:t>
            </a:r>
            <a:endParaRPr lang="en-CA" sz="4800" dirty="0" smtClean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Although retraining </a:t>
            </a:r>
            <a:r>
              <a:rPr lang="en-CA" sz="4800" dirty="0">
                <a:latin typeface="Calibri" panose="020F0502020204030204" pitchFamily="34" charset="0"/>
              </a:rPr>
              <a:t>is </a:t>
            </a:r>
            <a:r>
              <a:rPr lang="en-CA" sz="4800" dirty="0" smtClean="0">
                <a:latin typeface="Calibri" panose="020F0502020204030204" pitchFamily="34" charset="0"/>
              </a:rPr>
              <a:t>recommended, there is some </a:t>
            </a:r>
            <a:r>
              <a:rPr lang="en-CA" sz="4800" dirty="0">
                <a:latin typeface="Calibri" panose="020F0502020204030204" pitchFamily="34" charset="0"/>
              </a:rPr>
              <a:t>evidence suggesting that </a:t>
            </a:r>
            <a:r>
              <a:rPr lang="en-CA" sz="4800" dirty="0" smtClean="0">
                <a:latin typeface="Calibri" panose="020F0502020204030204" pitchFamily="34" charset="0"/>
              </a:rPr>
              <a:t>it is </a:t>
            </a:r>
            <a:r>
              <a:rPr lang="en-CA" sz="4800" dirty="0">
                <a:latin typeface="Calibri" panose="020F0502020204030204" pitchFamily="34" charset="0"/>
              </a:rPr>
              <a:t>generally ineffective </a:t>
            </a:r>
            <a:r>
              <a:rPr lang="en-CA" sz="4800" baseline="30000" dirty="0">
                <a:latin typeface="Calibri" panose="020F0502020204030204" pitchFamily="34" charset="0"/>
              </a:rPr>
              <a:t>3</a:t>
            </a:r>
            <a:endParaRPr lang="en-CA" sz="4800" dirty="0" smtClean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Statistics from WSIB show that in the past five years, </a:t>
            </a:r>
            <a:r>
              <a:rPr lang="en-CA" sz="4800" b="1" dirty="0" smtClean="0">
                <a:latin typeface="Calibri" panose="020F0502020204030204" pitchFamily="34" charset="0"/>
              </a:rPr>
              <a:t>20</a:t>
            </a:r>
            <a:r>
              <a:rPr lang="en-CA" sz="4800" b="1" dirty="0">
                <a:latin typeface="Calibri" panose="020F0502020204030204" pitchFamily="34" charset="0"/>
              </a:rPr>
              <a:t>%</a:t>
            </a:r>
            <a:r>
              <a:rPr lang="en-CA" sz="4800" dirty="0">
                <a:latin typeface="Calibri" panose="020F0502020204030204" pitchFamily="34" charset="0"/>
              </a:rPr>
              <a:t> of high impact injury claims were </a:t>
            </a:r>
            <a:r>
              <a:rPr lang="en-CA" sz="4800" dirty="0" smtClean="0">
                <a:latin typeface="Calibri" panose="020F0502020204030204" pitchFamily="34" charset="0"/>
              </a:rPr>
              <a:t>low </a:t>
            </a:r>
            <a:r>
              <a:rPr lang="en-CA" sz="4800" dirty="0">
                <a:latin typeface="Calibri" panose="020F0502020204030204" pitchFamily="34" charset="0"/>
              </a:rPr>
              <a:t>back pain </a:t>
            </a:r>
            <a:r>
              <a:rPr lang="en-CA" sz="4800" dirty="0" smtClean="0">
                <a:latin typeface="Calibri" panose="020F0502020204030204" pitchFamily="34" charset="0"/>
              </a:rPr>
              <a:t>due to overexertion </a:t>
            </a:r>
            <a:r>
              <a:rPr lang="en-CA" sz="4800" baseline="30000" dirty="0" smtClean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20073828" y="25148860"/>
            <a:ext cx="1479609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CA" sz="4800" dirty="0" smtClean="0">
                <a:latin typeface="Calibri" panose="020F0502020204030204" pitchFamily="34" charset="0"/>
              </a:rPr>
              <a:t>To </a:t>
            </a:r>
            <a:r>
              <a:rPr lang="en-CA" sz="4800" dirty="0">
                <a:latin typeface="Calibri" panose="020F0502020204030204" pitchFamily="34" charset="0"/>
              </a:rPr>
              <a:t>compare the </a:t>
            </a:r>
            <a:r>
              <a:rPr lang="en-CA" sz="4800" dirty="0" smtClean="0">
                <a:latin typeface="Calibri" panose="020F0502020204030204" pitchFamily="34" charset="0"/>
              </a:rPr>
              <a:t>kinematics </a:t>
            </a:r>
            <a:r>
              <a:rPr lang="en-CA" sz="4800" dirty="0">
                <a:latin typeface="Calibri" panose="020F0502020204030204" pitchFamily="34" charset="0"/>
              </a:rPr>
              <a:t>(</a:t>
            </a:r>
            <a:r>
              <a:rPr lang="en-CA" sz="4800" dirty="0" smtClean="0">
                <a:latin typeface="Calibri" panose="020F0502020204030204" pitchFamily="34" charset="0"/>
              </a:rPr>
              <a:t>joint) of </a:t>
            </a:r>
            <a:r>
              <a:rPr lang="en-CA" sz="4800" dirty="0">
                <a:latin typeface="Calibri" panose="020F0502020204030204" pitchFamily="34" charset="0"/>
              </a:rPr>
              <a:t>lifting techniques </a:t>
            </a:r>
            <a:r>
              <a:rPr lang="en-CA" sz="4800" dirty="0" smtClean="0">
                <a:latin typeface="Calibri" panose="020F0502020204030204" pitchFamily="34" charset="0"/>
              </a:rPr>
              <a:t>of: Untrained, Trained, Trainers </a:t>
            </a:r>
            <a:r>
              <a:rPr lang="en-CA" sz="4800" dirty="0">
                <a:latin typeface="Calibri" panose="020F0502020204030204" pitchFamily="34" charset="0"/>
              </a:rPr>
              <a:t>(OHS professionals and Ergonomists) </a:t>
            </a:r>
            <a:endParaRPr lang="en-CA" sz="4800" dirty="0" smtClean="0">
              <a:latin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CA" sz="4800" dirty="0" smtClean="0">
                <a:latin typeface="Calibri" panose="020F0502020204030204" pitchFamily="34" charset="0"/>
              </a:rPr>
              <a:t>To compare the perception of what is the proper lifting technique and what is actually performed</a:t>
            </a:r>
            <a:r>
              <a:rPr lang="en-CA" sz="5000" dirty="0" smtClean="0">
                <a:latin typeface="Calibri" panose="020F0502020204030204" pitchFamily="34" charset="0"/>
              </a:rPr>
              <a:t>.</a:t>
            </a:r>
          </a:p>
          <a:p>
            <a:endParaRPr lang="en-CA" sz="5000" dirty="0"/>
          </a:p>
        </p:txBody>
      </p:sp>
      <p:sp>
        <p:nvSpPr>
          <p:cNvPr id="24" name="TextBox 23"/>
          <p:cNvSpPr txBox="1"/>
          <p:nvPr/>
        </p:nvSpPr>
        <p:spPr>
          <a:xfrm>
            <a:off x="-20255381" y="34800901"/>
            <a:ext cx="14896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defTabSz="4037990">
              <a:buFont typeface="+mj-lt"/>
              <a:buAutoNum type="arabicPeriod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a significant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difference for kinematics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between the three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groups</a:t>
            </a:r>
          </a:p>
          <a:p>
            <a:pPr marL="914400" indent="-914400" defTabSz="4037990">
              <a:buAutoNum type="arabicPeriod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Participants will select the best method and perform what they indicated on the questionnaire.</a:t>
            </a:r>
            <a:endParaRPr lang="en-CA" sz="4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4974" y="22867912"/>
            <a:ext cx="16977058" cy="94358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45201" y="42370887"/>
            <a:ext cx="14778208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Methodology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36034" y="5460900"/>
            <a:ext cx="1637590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indent="-685800" defTabSz="4037990">
              <a:buFont typeface="Arial" panose="020B0604020202020204" pitchFamily="34" charset="0"/>
              <a:buChar char="•"/>
            </a:pP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 of workers have to perform MMH as part of their jobs and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23%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received training.</a:t>
            </a:r>
          </a:p>
          <a:p>
            <a:pPr marL="685800" lvl="2" indent="-685800" defTabSz="4037990">
              <a:buFont typeface="Arial" panose="020B0604020202020204" pitchFamily="34" charset="0"/>
              <a:buChar char="•"/>
            </a:pP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9%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 of workers had back pain that forced them to miss work due to lifting.</a:t>
            </a:r>
          </a:p>
          <a:p>
            <a:pPr marL="685800" lvl="2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Participants believed that Posture 1 (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42%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) , 3 (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19%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) and 9 (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31%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) were the best or correct lifting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technique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When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participants were asked to choose the best lifting method,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65.3%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and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79.6%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did not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lift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and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lower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the same method they selected. 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Method 2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reduces the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shoulder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flexion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angle by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87%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Method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improves the knee flexion angle by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57%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Method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2 increases the ankle flexion angle by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17%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Method 1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enhances the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spinal flexion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angle by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18%</a:t>
            </a: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endParaRPr lang="en-CA" sz="54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4037990"/>
            <a:endParaRPr lang="en-CA" sz="5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55825" y="29864173"/>
            <a:ext cx="15871844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93558" y="30932808"/>
            <a:ext cx="18104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u="sng" dirty="0" smtClean="0">
                <a:latin typeface="Calibri" panose="020F0502020204030204" pitchFamily="34" charset="0"/>
              </a:rPr>
              <a:t>References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2400" dirty="0">
                <a:latin typeface="Calibri" panose="020F0502020204030204" pitchFamily="34" charset="0"/>
              </a:rPr>
              <a:t>ATLANTA, G., &amp;amp; CENTERS FOR DISEASE CONTROL AND PREVENTION. (2007). Ergonomic Guidelines for Manual Material </a:t>
            </a:r>
            <a:r>
              <a:rPr lang="en-CA" sz="2400" dirty="0" smtClean="0">
                <a:latin typeface="Calibri" panose="020F0502020204030204" pitchFamily="34" charset="0"/>
              </a:rPr>
              <a:t>Handling.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2400" dirty="0">
                <a:latin typeface="Calibri" panose="020F0502020204030204" pitchFamily="34" charset="0"/>
              </a:rPr>
              <a:t>S</a:t>
            </a:r>
            <a:r>
              <a:rPr lang="en-CA" sz="2400" dirty="0" smtClean="0">
                <a:latin typeface="Calibri" panose="020F0502020204030204" pitchFamily="34" charset="0"/>
              </a:rPr>
              <a:t>afety</a:t>
            </a:r>
            <a:r>
              <a:rPr lang="en-CA" sz="2400" dirty="0">
                <a:latin typeface="Calibri" panose="020F0502020204030204" pitchFamily="34" charset="0"/>
              </a:rPr>
              <a:t>, W., &amp;amp; Board, I. (2015). By the Numbers: 2014 WSIB Statistical Report. </a:t>
            </a:r>
            <a:r>
              <a:rPr lang="en-CA" sz="2400" dirty="0" smtClean="0">
                <a:latin typeface="Calibri" panose="020F0502020204030204" pitchFamily="34" charset="0"/>
              </a:rPr>
              <a:t>Toronto, ON</a:t>
            </a:r>
            <a:r>
              <a:rPr lang="en-CA" sz="2400" dirty="0">
                <a:latin typeface="Calibri" panose="020F0502020204030204" pitchFamily="34" charset="0"/>
              </a:rPr>
              <a:t>: Workplace Safety and Insurance Board. Available at http://www. </a:t>
            </a:r>
            <a:r>
              <a:rPr lang="en-CA" sz="2400" dirty="0" err="1">
                <a:latin typeface="Calibri" panose="020F0502020204030204" pitchFamily="34" charset="0"/>
              </a:rPr>
              <a:t>wsibstatistics</a:t>
            </a:r>
            <a:r>
              <a:rPr lang="en-CA" sz="2400" dirty="0">
                <a:latin typeface="Calibri" panose="020F0502020204030204" pitchFamily="34" charset="0"/>
              </a:rPr>
              <a:t>. </a:t>
            </a:r>
            <a:r>
              <a:rPr lang="en-CA" sz="2400" dirty="0" smtClean="0">
                <a:latin typeface="Calibri" panose="020F0502020204030204" pitchFamily="34" charset="0"/>
              </a:rPr>
              <a:t>Ca (Accessed </a:t>
            </a:r>
            <a:r>
              <a:rPr lang="en-CA" sz="2400" dirty="0">
                <a:latin typeface="Calibri" panose="020F0502020204030204" pitchFamily="34" charset="0"/>
              </a:rPr>
              <a:t>August 3, 2015</a:t>
            </a:r>
            <a:r>
              <a:rPr lang="en-CA" sz="2400" dirty="0" smtClean="0">
                <a:latin typeface="Calibri" panose="020F0502020204030204" pitchFamily="34" charset="0"/>
              </a:rPr>
              <a:t>).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2400" dirty="0">
                <a:latin typeface="Calibri" panose="020F0502020204030204" pitchFamily="34" charset="0"/>
              </a:rPr>
              <a:t>Lynch, R. M., &amp; Freund, A. (2000). AIHAJ-American Industrial Hygiene Association, 61(2), 290-294</a:t>
            </a:r>
          </a:p>
          <a:p>
            <a:endParaRPr lang="en-CA" sz="4800" dirty="0">
              <a:latin typeface="Calibri" panose="020F0502020204030204" pitchFamily="34" charset="0"/>
            </a:endParaRPr>
          </a:p>
        </p:txBody>
      </p:sp>
      <p:sp>
        <p:nvSpPr>
          <p:cNvPr id="14" name="Shape 87"/>
          <p:cNvSpPr txBox="1"/>
          <p:nvPr/>
        </p:nvSpPr>
        <p:spPr>
          <a:xfrm>
            <a:off x="16353069" y="4217840"/>
            <a:ext cx="16606161" cy="1423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7949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Lifting Styles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7949" u="sn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7949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353069" y="13737813"/>
            <a:ext cx="16423619" cy="6915913"/>
            <a:chOff x="565148" y="3478086"/>
            <a:chExt cx="6992694" cy="2994168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533492" y="6152683"/>
              <a:ext cx="3024350" cy="3195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CA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Figure </a:t>
              </a:r>
              <a:r>
                <a:rPr lang="en-CA" sz="28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2: Alternative </a:t>
              </a:r>
              <a:r>
                <a:rPr lang="en-CA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method 2. 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565148" y="6175126"/>
              <a:ext cx="3364845" cy="2922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CA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Figure </a:t>
              </a:r>
              <a:r>
                <a:rPr lang="en-CA" sz="2800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1: Alternative </a:t>
              </a:r>
              <a:r>
                <a:rPr lang="en-CA" sz="2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method 1. 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48" y="3478086"/>
              <a:ext cx="3364845" cy="271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492" y="3478086"/>
              <a:ext cx="3024350" cy="269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5254" y="5641835"/>
            <a:ext cx="8643977" cy="619200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6353070" y="5659871"/>
            <a:ext cx="7838952" cy="5888191"/>
            <a:chOff x="1711745" y="1639969"/>
            <a:chExt cx="6212362" cy="476734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1745" y="1649697"/>
              <a:ext cx="6212362" cy="4572396"/>
            </a:xfrm>
            <a:prstGeom prst="rect">
              <a:avLst/>
            </a:prstGeom>
          </p:spPr>
        </p:pic>
        <p:sp>
          <p:nvSpPr>
            <p:cNvPr id="38" name="Oval 37"/>
            <p:cNvSpPr/>
            <p:nvPr/>
          </p:nvSpPr>
          <p:spPr>
            <a:xfrm>
              <a:off x="2627784" y="1639969"/>
              <a:ext cx="801269" cy="111292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774373" y="1831675"/>
              <a:ext cx="1019796" cy="1238324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2112244">
              <a:off x="4878455" y="2815050"/>
              <a:ext cx="945307" cy="509898"/>
            </a:xfrm>
            <a:prstGeom prst="rightArrow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6588224" y="5109880"/>
              <a:ext cx="945307" cy="509898"/>
            </a:xfrm>
            <a:prstGeom prst="rightArrow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19269689">
              <a:off x="4091862" y="6056324"/>
              <a:ext cx="720973" cy="350992"/>
            </a:xfrm>
            <a:prstGeom prst="rightArrow">
              <a:avLst/>
            </a:prstGeom>
            <a:solidFill>
              <a:srgbClr val="D34817"/>
            </a:solidFill>
            <a:ln w="12700" cap="flat" cmpd="sng" algn="ctr">
              <a:solidFill>
                <a:srgbClr val="D34817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+mn-cs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-20336423" y="7452367"/>
            <a:ext cx="1505868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8000" u="sng" dirty="0" smtClean="0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20073828" y="23872546"/>
            <a:ext cx="1479609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8000" u="sng" dirty="0" smtClean="0">
                <a:latin typeface="Calibri" panose="020F0502020204030204" pitchFamily="34" charset="0"/>
              </a:rPr>
              <a:t>Objectives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20174337" y="33485284"/>
            <a:ext cx="14896601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Hypothesis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09729" y="43503155"/>
            <a:ext cx="1477820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7990"/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196 healthy participants were recruited during WSPS Conference (2015). Two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digital camcorders were placed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approx. 10ft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away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front and the side of each person in a 90 degree angle.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Participants completed questionnaires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then were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instructed to lift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10 kg load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from the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floor to elbow height. 3DSSPP was used to analyze videos at the point of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lifting. Lastly,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ANOVA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</a:rPr>
              <a:t>was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used to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</a:rPr>
              <a:t>evaluate the impact of gender and training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had on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kinematics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</a:rPr>
              <a:t>of various body joints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and to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</a:rPr>
              <a:t>compare the results with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correct methods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</a:rPr>
              <a:t>1 and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</a:rPr>
              <a:t>2.</a:t>
            </a:r>
            <a:endParaRPr lang="en-CA" sz="4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037898" y="4175621"/>
            <a:ext cx="16375900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Discussion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655825" y="31086709"/>
            <a:ext cx="15871844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The results demonstrated that Method 1 and 2 improve posture angles compared MMH techniques currently seen. Thus indicating that Method 1 and 2 places the body in a safe and stable configuration.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results indicated that differences in the joint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angles between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three categories were insignificant (p&gt;0.1). 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no significant difference between the genders for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joint posture angles (p&gt;0.1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).  </a:t>
            </a: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Therefore this shows that untrained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trained workers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lift similarly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their trainers </a:t>
            </a: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Some recommendations include that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newly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developed and widely accepted lifting training styles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should be developed for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proper manual material handling </a:t>
            </a:r>
            <a:endParaRPr lang="en-US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Additionally, it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believed that by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creating new training materials or improve teaching methods, to help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explain how all body joints and segments should work together in order to handle the loads.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142068" y="16171168"/>
            <a:ext cx="16427118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Conclusion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142068" y="17502310"/>
            <a:ext cx="16427118" cy="12649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The results demonstrated that Method 1 and 2 improve posture angles compared MMH techniques currently seen. Thus indicating that Method 1 and 2 places the body in a safe and stable configuration.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results indicated that differences in the joint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angles between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three categories were insignificant (p&gt;0.1). 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no significant difference between the genders for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joint posture angles (p&gt;0.1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).  </a:t>
            </a: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Therefore this shows that untrained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trained workers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lift similarly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to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their trainers </a:t>
            </a: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Some recommendations include that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newly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developed and widely accepted lifting training styles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should be developed for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proper manual material handling </a:t>
            </a:r>
            <a:endParaRPr lang="en-US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Additionally, it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believed that by </a:t>
            </a:r>
            <a:r>
              <a:rPr lang="en-US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creating new training materials or improve teaching methods, to help </a:t>
            </a:r>
            <a:r>
              <a:rPr lang="en-US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explain how all body joints and segments should work together in order to handle the loads.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193286" y="5460900"/>
            <a:ext cx="16375900" cy="9694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lvl="2" indent="-685800" defTabSz="4037990">
              <a:buFont typeface="Arial" panose="020B0604020202020204" pitchFamily="34" charset="0"/>
              <a:buChar char="•"/>
            </a:pP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 of workers have to perform MMH as part of their jobs and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23%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received training.</a:t>
            </a:r>
          </a:p>
          <a:p>
            <a:pPr marL="685800" lvl="2" indent="-685800" defTabSz="4037990">
              <a:buFont typeface="Arial" panose="020B0604020202020204" pitchFamily="34" charset="0"/>
              <a:buChar char="•"/>
            </a:pP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9%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 of workers had back pain that forced them to miss work due to lifting.</a:t>
            </a:r>
          </a:p>
          <a:p>
            <a:pPr marL="685800" lvl="2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Participants believed that Posture 1 (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42%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) , 3 (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19%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) and 9 (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31%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) were the best or correct lifting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technique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When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participants were asked to choose the best lifting method,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65.3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 did not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lift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79.6%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did not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lower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same method they selected. </a:t>
            </a:r>
            <a:endParaRPr lang="en-CA" sz="48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Method 2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reduces the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shoulder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flexion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angle by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87%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Method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improves the knee flexion angle by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57%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Method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2 increases the ankle flexion angle by 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17%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defTabSz="4037990">
              <a:buFont typeface="Arial" panose="020B0604020202020204" pitchFamily="34" charset="0"/>
              <a:buChar char="•"/>
            </a:pP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Method 1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enhances the </a:t>
            </a:r>
            <a:r>
              <a:rPr lang="en-CA" sz="4800" kern="1200" dirty="0">
                <a:solidFill>
                  <a:prstClr val="black"/>
                </a:solidFill>
                <a:latin typeface="Calibri" panose="020F0502020204030204"/>
              </a:rPr>
              <a:t>spinal flexion </a:t>
            </a:r>
            <a:r>
              <a:rPr lang="en-CA" sz="4800" kern="1200" dirty="0" smtClean="0">
                <a:solidFill>
                  <a:prstClr val="black"/>
                </a:solidFill>
                <a:latin typeface="Calibri" panose="020F0502020204030204"/>
              </a:rPr>
              <a:t>angle by </a:t>
            </a:r>
            <a:r>
              <a:rPr lang="en-CA" sz="4800" b="1" kern="1200" dirty="0">
                <a:solidFill>
                  <a:prstClr val="black"/>
                </a:solidFill>
                <a:latin typeface="Calibri" panose="020F0502020204030204"/>
              </a:rPr>
              <a:t>18</a:t>
            </a:r>
            <a:r>
              <a:rPr lang="en-CA" sz="4800" b="1" kern="1200" dirty="0" smtClean="0">
                <a:solidFill>
                  <a:prstClr val="black"/>
                </a:solidFill>
                <a:latin typeface="Calibri" panose="020F0502020204030204"/>
              </a:rPr>
              <a:t>%</a:t>
            </a:r>
            <a:endParaRPr lang="en-CA" sz="48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195150" y="4175621"/>
            <a:ext cx="16375900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Discussion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3393" y="5558686"/>
            <a:ext cx="15058687" cy="89562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Lifting </a:t>
            </a:r>
            <a:r>
              <a:rPr lang="en-CA" sz="4800" dirty="0">
                <a:latin typeface="Calibri" panose="020F0502020204030204" pitchFamily="34" charset="0"/>
              </a:rPr>
              <a:t>or Manual material handling (MMH) is the process of raising an object from one position to </a:t>
            </a:r>
            <a:r>
              <a:rPr lang="en-CA" sz="4800" dirty="0" smtClean="0">
                <a:latin typeface="Calibri" panose="020F0502020204030204" pitchFamily="34" charset="0"/>
              </a:rPr>
              <a:t>another </a:t>
            </a:r>
            <a:r>
              <a:rPr lang="en-CA" sz="4800" baseline="30000" dirty="0">
                <a:latin typeface="Calibri" panose="020F0502020204030204" pitchFamily="34" charset="0"/>
              </a:rPr>
              <a:t>1</a:t>
            </a:r>
            <a:r>
              <a:rPr lang="en-CA" sz="4800" dirty="0" smtClean="0">
                <a:latin typeface="Calibri" panose="020F0502020204030204" pitchFamily="34" charset="0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>
                <a:latin typeface="Calibri" panose="020F0502020204030204" pitchFamily="34" charset="0"/>
              </a:rPr>
              <a:t>MMH is </a:t>
            </a:r>
            <a:r>
              <a:rPr lang="en-CA" sz="4800" dirty="0" smtClean="0">
                <a:latin typeface="Calibri" panose="020F0502020204030204" pitchFamily="34" charset="0"/>
              </a:rPr>
              <a:t>a common </a:t>
            </a:r>
            <a:r>
              <a:rPr lang="en-CA" sz="4800" dirty="0">
                <a:latin typeface="Calibri" panose="020F0502020204030204" pitchFamily="34" charset="0"/>
              </a:rPr>
              <a:t>part of the job in many </a:t>
            </a:r>
            <a:r>
              <a:rPr lang="en-CA" sz="4800" dirty="0" smtClean="0">
                <a:latin typeface="Calibri" panose="020F0502020204030204" pitchFamily="34" charset="0"/>
              </a:rPr>
              <a:t>industries </a:t>
            </a:r>
            <a:r>
              <a:rPr lang="en-CA" sz="4800" baseline="30000" dirty="0">
                <a:latin typeface="Calibri" panose="020F0502020204030204" pitchFamily="34" charset="0"/>
              </a:rPr>
              <a:t>1</a:t>
            </a:r>
            <a:r>
              <a:rPr lang="en-CA" sz="4800" dirty="0" smtClean="0">
                <a:latin typeface="Calibri" panose="020F0502020204030204" pitchFamily="34" charset="0"/>
              </a:rPr>
              <a:t>.</a:t>
            </a:r>
            <a:endParaRPr lang="en-CA" sz="48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Numerous </a:t>
            </a:r>
            <a:r>
              <a:rPr lang="en-CA" sz="4800" dirty="0">
                <a:latin typeface="Calibri" panose="020F0502020204030204" pitchFamily="34" charset="0"/>
              </a:rPr>
              <a:t>financial resources dedicated for training workers in order to </a:t>
            </a:r>
            <a:r>
              <a:rPr lang="en-CA" sz="4800" dirty="0" smtClean="0">
                <a:latin typeface="Calibri" panose="020F0502020204030204" pitchFamily="34" charset="0"/>
              </a:rPr>
              <a:t>reduce musculoskeletal </a:t>
            </a:r>
            <a:r>
              <a:rPr lang="en-CA" sz="4800" dirty="0">
                <a:latin typeface="Calibri" panose="020F0502020204030204" pitchFamily="34" charset="0"/>
              </a:rPr>
              <a:t>disorders </a:t>
            </a:r>
            <a:r>
              <a:rPr lang="en-CA" sz="4800" baseline="30000" dirty="0" smtClean="0">
                <a:latin typeface="Calibri" panose="020F0502020204030204" pitchFamily="34" charset="0"/>
              </a:rPr>
              <a:t>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Yet, it is still </a:t>
            </a:r>
            <a:r>
              <a:rPr lang="en-CA" sz="4800" dirty="0">
                <a:latin typeface="Calibri" panose="020F0502020204030204" pitchFamily="34" charset="0"/>
              </a:rPr>
              <a:t>the most common type of injuries in Ontario workplaces </a:t>
            </a:r>
            <a:r>
              <a:rPr lang="en-CA" sz="4800" baseline="30000" dirty="0">
                <a:latin typeface="Calibri" panose="020F0502020204030204" pitchFamily="34" charset="0"/>
              </a:rPr>
              <a:t>2</a:t>
            </a:r>
            <a:endParaRPr lang="en-CA" sz="4800" dirty="0" smtClean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Although retraining </a:t>
            </a:r>
            <a:r>
              <a:rPr lang="en-CA" sz="4800" dirty="0">
                <a:latin typeface="Calibri" panose="020F0502020204030204" pitchFamily="34" charset="0"/>
              </a:rPr>
              <a:t>is </a:t>
            </a:r>
            <a:r>
              <a:rPr lang="en-CA" sz="4800" dirty="0" smtClean="0">
                <a:latin typeface="Calibri" panose="020F0502020204030204" pitchFamily="34" charset="0"/>
              </a:rPr>
              <a:t>recommended, there is some </a:t>
            </a:r>
            <a:r>
              <a:rPr lang="en-CA" sz="4800" dirty="0">
                <a:latin typeface="Calibri" panose="020F0502020204030204" pitchFamily="34" charset="0"/>
              </a:rPr>
              <a:t>evidence suggesting that </a:t>
            </a:r>
            <a:r>
              <a:rPr lang="en-CA" sz="4800" dirty="0" smtClean="0">
                <a:latin typeface="Calibri" panose="020F0502020204030204" pitchFamily="34" charset="0"/>
              </a:rPr>
              <a:t>it is </a:t>
            </a:r>
            <a:r>
              <a:rPr lang="en-CA" sz="4800" dirty="0">
                <a:latin typeface="Calibri" panose="020F0502020204030204" pitchFamily="34" charset="0"/>
              </a:rPr>
              <a:t>generally ineffective </a:t>
            </a:r>
            <a:r>
              <a:rPr lang="en-CA" sz="4800" baseline="30000" dirty="0">
                <a:latin typeface="Calibri" panose="020F0502020204030204" pitchFamily="34" charset="0"/>
              </a:rPr>
              <a:t>3</a:t>
            </a:r>
            <a:endParaRPr lang="en-CA" sz="4800" dirty="0" smtClean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800" dirty="0" smtClean="0">
                <a:latin typeface="Calibri" panose="020F0502020204030204" pitchFamily="34" charset="0"/>
              </a:rPr>
              <a:t>Statistics from WSIB show that in the past five years, </a:t>
            </a:r>
            <a:r>
              <a:rPr lang="en-CA" sz="4800" b="1" dirty="0" smtClean="0">
                <a:latin typeface="Calibri" panose="020F0502020204030204" pitchFamily="34" charset="0"/>
              </a:rPr>
              <a:t>20</a:t>
            </a:r>
            <a:r>
              <a:rPr lang="en-CA" sz="4800" b="1" dirty="0">
                <a:latin typeface="Calibri" panose="020F0502020204030204" pitchFamily="34" charset="0"/>
              </a:rPr>
              <a:t>%</a:t>
            </a:r>
            <a:r>
              <a:rPr lang="en-CA" sz="4800" dirty="0">
                <a:latin typeface="Calibri" panose="020F0502020204030204" pitchFamily="34" charset="0"/>
              </a:rPr>
              <a:t> of high impact injury claims were </a:t>
            </a:r>
            <a:r>
              <a:rPr lang="en-CA" sz="4800" dirty="0" smtClean="0">
                <a:latin typeface="Calibri" panose="020F0502020204030204" pitchFamily="34" charset="0"/>
              </a:rPr>
              <a:t>low </a:t>
            </a:r>
            <a:r>
              <a:rPr lang="en-CA" sz="4800" dirty="0">
                <a:latin typeface="Calibri" panose="020F0502020204030204" pitchFamily="34" charset="0"/>
              </a:rPr>
              <a:t>back pain </a:t>
            </a:r>
            <a:r>
              <a:rPr lang="en-CA" sz="4800" dirty="0" smtClean="0">
                <a:latin typeface="Calibri" panose="020F0502020204030204" pitchFamily="34" charset="0"/>
              </a:rPr>
              <a:t>due to overexertion </a:t>
            </a:r>
            <a:r>
              <a:rPr lang="en-CA" sz="4800" baseline="30000" dirty="0" smtClean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63393" y="4204454"/>
            <a:ext cx="15058687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8000" u="sng" dirty="0" smtClean="0">
                <a:latin typeface="Calibri" panose="020F0502020204030204" pitchFamily="34" charset="0"/>
              </a:rPr>
              <a:t>Background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2408" y="16157717"/>
            <a:ext cx="15049672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CA" sz="4400" dirty="0" smtClean="0">
                <a:latin typeface="Calibri" panose="020F0502020204030204" pitchFamily="34" charset="0"/>
              </a:rPr>
              <a:t>To </a:t>
            </a:r>
            <a:r>
              <a:rPr lang="en-CA" sz="4400" dirty="0">
                <a:latin typeface="Calibri" panose="020F0502020204030204" pitchFamily="34" charset="0"/>
              </a:rPr>
              <a:t>compare the </a:t>
            </a:r>
            <a:r>
              <a:rPr lang="en-CA" sz="4400" dirty="0" smtClean="0">
                <a:latin typeface="Calibri" panose="020F0502020204030204" pitchFamily="34" charset="0"/>
              </a:rPr>
              <a:t>kinematics </a:t>
            </a:r>
            <a:r>
              <a:rPr lang="en-CA" sz="4400" dirty="0">
                <a:latin typeface="Calibri" panose="020F0502020204030204" pitchFamily="34" charset="0"/>
              </a:rPr>
              <a:t>(</a:t>
            </a:r>
            <a:r>
              <a:rPr lang="en-CA" sz="4400" dirty="0" smtClean="0">
                <a:latin typeface="Calibri" panose="020F0502020204030204" pitchFamily="34" charset="0"/>
              </a:rPr>
              <a:t>joint) of </a:t>
            </a:r>
            <a:r>
              <a:rPr lang="en-CA" sz="4400" dirty="0">
                <a:latin typeface="Calibri" panose="020F0502020204030204" pitchFamily="34" charset="0"/>
              </a:rPr>
              <a:t>lifting techniques </a:t>
            </a:r>
            <a:r>
              <a:rPr lang="en-CA" sz="4400" dirty="0" smtClean="0">
                <a:latin typeface="Calibri" panose="020F0502020204030204" pitchFamily="34" charset="0"/>
              </a:rPr>
              <a:t>of: Untrained, Trained, Trainers </a:t>
            </a:r>
            <a:r>
              <a:rPr lang="en-CA" sz="4400" dirty="0">
                <a:latin typeface="Calibri" panose="020F0502020204030204" pitchFamily="34" charset="0"/>
              </a:rPr>
              <a:t>(OHS professionals and Ergonomists) </a:t>
            </a:r>
            <a:endParaRPr lang="en-CA" sz="4400" dirty="0" smtClean="0">
              <a:latin typeface="Calibri" panose="020F0502020204030204" pitchFamily="34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CA" sz="4400" dirty="0" smtClean="0">
                <a:latin typeface="Calibri" panose="020F0502020204030204" pitchFamily="34" charset="0"/>
              </a:rPr>
              <a:t>To compare the perception of what is the proper lifting technique and what is actually performed</a:t>
            </a:r>
            <a:r>
              <a:rPr lang="en-CA" sz="5400" dirty="0" smtClean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2408" y="14881403"/>
            <a:ext cx="1504967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8000" u="sng" dirty="0" smtClean="0">
                <a:latin typeface="Calibri" panose="020F0502020204030204" pitchFamily="34" charset="0"/>
              </a:rPr>
              <a:t>Objectives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1463" y="21478810"/>
            <a:ext cx="15040617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14400" indent="-914400" defTabSz="4037990">
              <a:buFont typeface="+mj-lt"/>
              <a:buAutoNum type="arabicPeriod"/>
            </a:pPr>
            <a:r>
              <a:rPr lang="en-CA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There </a:t>
            </a:r>
            <a:r>
              <a:rPr lang="en-CA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a significant </a:t>
            </a:r>
            <a:r>
              <a:rPr lang="en-CA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difference for kinematics </a:t>
            </a:r>
            <a:r>
              <a:rPr lang="en-CA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between the three </a:t>
            </a:r>
            <a:r>
              <a:rPr lang="en-CA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groups</a:t>
            </a:r>
          </a:p>
          <a:p>
            <a:pPr marL="914400" indent="-914400" defTabSz="4037990">
              <a:buAutoNum type="arabicPeriod"/>
            </a:pPr>
            <a:r>
              <a:rPr lang="en-CA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Participants will select the best method and perform what they indicated on the questionnaire.</a:t>
            </a:r>
            <a:endParaRPr lang="en-CA" sz="4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463" y="20163193"/>
            <a:ext cx="15040617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Hypothesis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3519" y="24790161"/>
            <a:ext cx="15150569" cy="13156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4037990"/>
            <a:r>
              <a:rPr lang="en-CA" sz="7949" u="sng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Methodology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3519" y="26114651"/>
            <a:ext cx="15150569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037990"/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196 healthy participants were recruited during WSPS Conference (2015). Two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digital camcorders were placed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approx. 10ft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away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 front and the side of each person in a 90 degree angle.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Participants completed questionnaires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and then were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instructed to lift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10 kg load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from the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floor to elbow height. 3DSSPP was used to analyze videos at the point of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lifting. Lastly,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ANOVA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</a:rPr>
              <a:t>was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used to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</a:rPr>
              <a:t>evaluate the impact of gender and training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had on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kinematics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</a:rPr>
              <a:t>of various body joints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and to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</a:rPr>
              <a:t>compare the results with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correct methods </a:t>
            </a:r>
            <a:r>
              <a:rPr lang="en-US" sz="4400" kern="1200" dirty="0">
                <a:solidFill>
                  <a:prstClr val="black"/>
                </a:solidFill>
                <a:latin typeface="Calibri" panose="020F0502020204030204"/>
              </a:rPr>
              <a:t>1 and </a:t>
            </a:r>
            <a:r>
              <a:rPr lang="en-US" sz="4400" kern="1200" dirty="0" smtClean="0">
                <a:solidFill>
                  <a:prstClr val="black"/>
                </a:solidFill>
                <a:latin typeface="Calibri" panose="020F0502020204030204"/>
              </a:rPr>
              <a:t>2.</a:t>
            </a:r>
            <a:endParaRPr lang="en-CA" sz="4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hape 87"/>
          <p:cNvSpPr txBox="1"/>
          <p:nvPr/>
        </p:nvSpPr>
        <p:spPr>
          <a:xfrm>
            <a:off x="16353069" y="12210728"/>
            <a:ext cx="16606161" cy="1423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CA" sz="7949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correct?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7949" u="sn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CA" sz="7949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00" y="290502"/>
            <a:ext cx="9145016" cy="318043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32992" y="317327"/>
            <a:ext cx="9145016" cy="318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0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1258</Words>
  <Application>Microsoft Office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Perpetua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Omar</dc:creator>
  <cp:lastModifiedBy>mohammad</cp:lastModifiedBy>
  <cp:revision>35</cp:revision>
  <dcterms:modified xsi:type="dcterms:W3CDTF">2016-04-20T02:11:30Z</dcterms:modified>
</cp:coreProperties>
</file>